
<file path=[Content_Types].xml><?xml version="1.0" encoding="utf-8"?>
<Types xmlns="http://schemas.openxmlformats.org/package/2006/content-types">
  <Default Extension="xml" ContentType="application/vnd.openxmlformats-package.core-properties+xml"/>
  <Default Extension="bin" ContentType="image/webp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b5e8f73b7fb4306" /><Relationship Type="http://schemas.openxmlformats.org/officeDocument/2006/relationships/extended-properties" Target="/docProps/app.xml" Id="R7b7ec337da4e475a" /><Relationship Type="http://schemas.openxmlformats.org/officeDocument/2006/relationships/officeDocument" Target="/ppt/presentation.xml" Id="R67b79a68bfa44c8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dbf53aa3acb44c5"/>
  </p:sldMasterIdLst>
  <p:notesMasterIdLst>
    <p:notesMasterId xmlns:r="http://schemas.openxmlformats.org/officeDocument/2006/relationships" r:id="R32adb94a507c497f"/>
  </p:notesMasterIdLst>
  <p:sldIdLst>
    <p:sldId xmlns:r="http://schemas.openxmlformats.org/officeDocument/2006/relationships" id="256" r:id="R0ea09da957f34850"/>
    <p:sldId xmlns:r="http://schemas.openxmlformats.org/officeDocument/2006/relationships" id="257" r:id="Rf374becbed2549df"/>
    <p:sldId xmlns:r="http://schemas.openxmlformats.org/officeDocument/2006/relationships" id="258" r:id="R976a1047ab5f4311"/>
    <p:sldId xmlns:r="http://schemas.openxmlformats.org/officeDocument/2006/relationships" id="259" r:id="Rd59297ccedc04295"/>
    <p:sldId xmlns:r="http://schemas.openxmlformats.org/officeDocument/2006/relationships" id="260" r:id="Ra9cd685143654ed5"/>
    <p:sldId xmlns:r="http://schemas.openxmlformats.org/officeDocument/2006/relationships" id="261" r:id="R7efb5d6365e54df7"/>
    <p:sldId xmlns:r="http://schemas.openxmlformats.org/officeDocument/2006/relationships" id="262" r:id="Rbfb57a0dbe914be3"/>
    <p:sldId xmlns:r="http://schemas.openxmlformats.org/officeDocument/2006/relationships" id="263" r:id="R7e442ec757404bdc"/>
    <p:sldId xmlns:r="http://schemas.openxmlformats.org/officeDocument/2006/relationships" id="264" r:id="R10d969cf895c40a6"/>
    <p:sldId xmlns:r="http://schemas.openxmlformats.org/officeDocument/2006/relationships" id="265" r:id="R39f0eab2f4e54bcc"/>
    <p:sldId xmlns:r="http://schemas.openxmlformats.org/officeDocument/2006/relationships" id="266" r:id="R382fcb7edacb43d9"/>
    <p:sldId xmlns:r="http://schemas.openxmlformats.org/officeDocument/2006/relationships" id="267" r:id="R44928ea43ec84dfe"/>
    <p:sldId xmlns:r="http://schemas.openxmlformats.org/officeDocument/2006/relationships" id="268" r:id="Rea7c245e3e8e4a96"/>
    <p:sldId xmlns:r="http://schemas.openxmlformats.org/officeDocument/2006/relationships" id="269" r:id="R82400381a8904dec"/>
    <p:sldId xmlns:r="http://schemas.openxmlformats.org/officeDocument/2006/relationships" id="270" r:id="R16d988eaa9604f43"/>
    <p:sldId xmlns:r="http://schemas.openxmlformats.org/officeDocument/2006/relationships" id="271" r:id="R21b83dda71d24cbc"/>
  </p:sldIdLst>
  <p:sldSz cx="12192000" cy="6858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d7b5fbf5aba4111" /><Relationship Type="http://schemas.openxmlformats.org/officeDocument/2006/relationships/slideMaster" Target="/ppt/slideMasters/slideMaster1.xml" Id="R8dbf53aa3acb44c5" /><Relationship Type="http://schemas.openxmlformats.org/officeDocument/2006/relationships/notesMaster" Target="/ppt/notesMasters/notesMaster1.xml" Id="R32adb94a507c497f" /><Relationship Type="http://schemas.openxmlformats.org/officeDocument/2006/relationships/presProps" Target="/ppt/presProps.xml" Id="R81bd7ac7125443a5" /><Relationship Type="http://schemas.openxmlformats.org/officeDocument/2006/relationships/tableStyles" Target="/ppt/tableStyles.xml" Id="R2a31a6b34a054847" /><Relationship Type="http://schemas.openxmlformats.org/officeDocument/2006/relationships/slide" Target="/ppt/slides/slide1.xml" Id="R0ea09da957f34850" /><Relationship Type="http://schemas.openxmlformats.org/officeDocument/2006/relationships/slide" Target="/ppt/slides/slide2.xml" Id="Rf374becbed2549df" /><Relationship Type="http://schemas.openxmlformats.org/officeDocument/2006/relationships/slide" Target="/ppt/slides/slide3.xml" Id="R976a1047ab5f4311" /><Relationship Type="http://schemas.openxmlformats.org/officeDocument/2006/relationships/slide" Target="/ppt/slides/slide4.xml" Id="Rd59297ccedc04295" /><Relationship Type="http://schemas.openxmlformats.org/officeDocument/2006/relationships/slide" Target="/ppt/slides/slide5.xml" Id="Ra9cd685143654ed5" /><Relationship Type="http://schemas.openxmlformats.org/officeDocument/2006/relationships/slide" Target="/ppt/slides/slide6.xml" Id="R7efb5d6365e54df7" /><Relationship Type="http://schemas.openxmlformats.org/officeDocument/2006/relationships/slide" Target="/ppt/slides/slide7.xml" Id="Rbfb57a0dbe914be3" /><Relationship Type="http://schemas.openxmlformats.org/officeDocument/2006/relationships/slide" Target="/ppt/slides/slide8.xml" Id="R7e442ec757404bdc" /><Relationship Type="http://schemas.openxmlformats.org/officeDocument/2006/relationships/slide" Target="/ppt/slides/slide9.xml" Id="R10d969cf895c40a6" /><Relationship Type="http://schemas.openxmlformats.org/officeDocument/2006/relationships/slide" Target="/ppt/slides/slide10.xml" Id="R39f0eab2f4e54bcc" /><Relationship Type="http://schemas.openxmlformats.org/officeDocument/2006/relationships/slide" Target="/ppt/slides/slide11.xml" Id="R382fcb7edacb43d9" /><Relationship Type="http://schemas.openxmlformats.org/officeDocument/2006/relationships/slide" Target="/ppt/slides/slide12.xml" Id="R44928ea43ec84dfe" /><Relationship Type="http://schemas.openxmlformats.org/officeDocument/2006/relationships/slide" Target="/ppt/slides/slide13.xml" Id="Rea7c245e3e8e4a96" /><Relationship Type="http://schemas.openxmlformats.org/officeDocument/2006/relationships/slide" Target="/ppt/slides/slide14.xml" Id="R82400381a8904dec" /><Relationship Type="http://schemas.openxmlformats.org/officeDocument/2006/relationships/slide" Target="/ppt/slides/slide15.xml" Id="R16d988eaa9604f43" /><Relationship Type="http://schemas.openxmlformats.org/officeDocument/2006/relationships/slide" Target="/ppt/slides/slide16.xml" Id="R21b83dda71d24cb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31b48a3b5be4bf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b86336e1fb34e7d" /><Relationship Type="http://schemas.openxmlformats.org/officeDocument/2006/relationships/notesMaster" Target="/ppt/notesMasters/notesMaster1.xml" Id="R3185eb8f267d498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e412afe4494605" /><Relationship Type="http://schemas.openxmlformats.org/officeDocument/2006/relationships/notesMaster" Target="/ppt/notesMasters/notesMaster1.xml" Id="R73d707cf8a4c4cd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180a54bb99a4ff2" /><Relationship Type="http://schemas.openxmlformats.org/officeDocument/2006/relationships/notesMaster" Target="/ppt/notesMasters/notesMaster1.xml" Id="R2d71f1ec8f9c45f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915159bcec47aa" /><Relationship Type="http://schemas.openxmlformats.org/officeDocument/2006/relationships/notesMaster" Target="/ppt/notesMasters/notesMaster1.xml" Id="R72235d673e924f9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37445ac27084774" /><Relationship Type="http://schemas.openxmlformats.org/officeDocument/2006/relationships/notesMaster" Target="/ppt/notesMasters/notesMaster1.xml" Id="R9522b74912ce41b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2a655ce64f04817" /><Relationship Type="http://schemas.openxmlformats.org/officeDocument/2006/relationships/notesMaster" Target="/ppt/notesMasters/notesMaster1.xml" Id="R69ca250436a8478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5943850b14745f6" /><Relationship Type="http://schemas.openxmlformats.org/officeDocument/2006/relationships/notesMaster" Target="/ppt/notesMasters/notesMaster1.xml" Id="Rec76a2f60bce42e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732934b4af547e1" /><Relationship Type="http://schemas.openxmlformats.org/officeDocument/2006/relationships/notesMaster" Target="/ppt/notesMasters/notesMaster1.xml" Id="R76c783c92e764c0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fafa1085262841f8" /><Relationship Type="http://schemas.openxmlformats.org/officeDocument/2006/relationships/notesMaster" Target="/ppt/notesMasters/notesMaster1.xml" Id="R11d30ef1d1c942e4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eb6eb198f5db43bc" /><Relationship Type="http://schemas.openxmlformats.org/officeDocument/2006/relationships/notesMaster" Target="/ppt/notesMasters/notesMaster1.xml" Id="R6dedcfa4e470499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5b7a11aeafe459b" /><Relationship Type="http://schemas.openxmlformats.org/officeDocument/2006/relationships/notesMaster" Target="/ppt/notesMasters/notesMaster1.xml" Id="Rb2038f490753432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726e2171b5647e1" /><Relationship Type="http://schemas.openxmlformats.org/officeDocument/2006/relationships/notesMaster" Target="/ppt/notesMasters/notesMaster1.xml" Id="Rb8475a70ff904455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d34501d33f341bb" /><Relationship Type="http://schemas.openxmlformats.org/officeDocument/2006/relationships/notesMaster" Target="/ppt/notesMasters/notesMaster1.xml" Id="Rb07b4f6d41644a76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a6cc48b52e34177" /><Relationship Type="http://schemas.openxmlformats.org/officeDocument/2006/relationships/notesMaster" Target="/ppt/notesMasters/notesMaster1.xml" Id="R379d4d0f34f3416c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6dc7191559994605" /><Relationship Type="http://schemas.openxmlformats.org/officeDocument/2006/relationships/notesMaster" Target="/ppt/notesMasters/notesMaster1.xml" Id="R1f0f6b0d375d4403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d2319941bc44bc8" /><Relationship Type="http://schemas.openxmlformats.org/officeDocument/2006/relationships/notesMaster" Target="/ppt/notesMasters/notesMaster1.xml" Id="R0920f765e8584fb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31c033013043e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835618d1f9b4bf8" /><Relationship Type="http://schemas.openxmlformats.org/officeDocument/2006/relationships/slideLayout" Target="/ppt/slideLayouts/slideLayout1.xml" Id="Rfaf932fefc8e43d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af932fefc8e43d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4efbc116d74989" /><Relationship Type="http://schemas.openxmlformats.org/officeDocument/2006/relationships/image" Target="/ppt/media/image.bin" Id="R3ab8df3e54d64613" /><Relationship Type="http://schemas.openxmlformats.org/officeDocument/2006/relationships/image" Target="/ppt/media/image2.bin" Id="R763005834a634099" /><Relationship Type="http://schemas.openxmlformats.org/officeDocument/2006/relationships/image" Target="/ppt/media/image.png" Id="R0f5ac1bb018a4af2" /><Relationship Type="http://schemas.openxmlformats.org/officeDocument/2006/relationships/notesSlide" Target="/ppt/notesSlides/notesSlide1.xml" Id="R3b8606aef74f459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7571e206b045fd" /><Relationship Type="http://schemas.openxmlformats.org/officeDocument/2006/relationships/image" Target="/ppt/media/image3.bin" Id="Ra905251703004dca" /><Relationship Type="http://schemas.openxmlformats.org/officeDocument/2006/relationships/notesSlide" Target="/ppt/notesSlides/notesSlide2.xml" Id="Rd26d6cdf6a264ea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087d5d478345ee" /><Relationship Type="http://schemas.openxmlformats.org/officeDocument/2006/relationships/image" Target="/ppt/media/image2.png" Id="R7e33c99d8e6e4ef1" /><Relationship Type="http://schemas.openxmlformats.org/officeDocument/2006/relationships/image" Target="/ppt/media/image4.bin" Id="R309cf1d5a27f47e1" /><Relationship Type="http://schemas.openxmlformats.org/officeDocument/2006/relationships/image" Target="/ppt/media/image5.bin" Id="R115cf3cf47414d7a" /><Relationship Type="http://schemas.openxmlformats.org/officeDocument/2006/relationships/image" Target="/ppt/media/image6.bin" Id="R0bb4c99f904e483c" /><Relationship Type="http://schemas.openxmlformats.org/officeDocument/2006/relationships/image" Target="/ppt/media/image7.bin" Id="R8990b079cca34cd1" /><Relationship Type="http://schemas.openxmlformats.org/officeDocument/2006/relationships/image" Target="/ppt/media/image3.png" Id="Rd0d2f0bc3cde44b9" /><Relationship Type="http://schemas.openxmlformats.org/officeDocument/2006/relationships/image" Target="/ppt/media/image4.png" Id="R1b2e6fc3d1f94145" /><Relationship Type="http://schemas.openxmlformats.org/officeDocument/2006/relationships/notesSlide" Target="/ppt/notesSlides/notesSlide3.xml" Id="Rfd747801a776424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5e56c50a5b5487b" /><Relationship Type="http://schemas.openxmlformats.org/officeDocument/2006/relationships/image" Target="/ppt/media/image5.png" Id="R90a26ac255b642c2" /><Relationship Type="http://schemas.openxmlformats.org/officeDocument/2006/relationships/notesSlide" Target="/ppt/notesSlides/notesSlide4.xml" Id="R59fb42f8d37647f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744d0bd26d46ec" /><Relationship Type="http://schemas.openxmlformats.org/officeDocument/2006/relationships/image" Target="/ppt/media/image8.bin" Id="Rcb3180e767014aa3" /><Relationship Type="http://schemas.openxmlformats.org/officeDocument/2006/relationships/image" Target="/ppt/media/image9.bin" Id="Ra7c7f67fa5984bee" /><Relationship Type="http://schemas.openxmlformats.org/officeDocument/2006/relationships/image" Target="/ppt/media/image10.bin" Id="R1af357d48121429a" /><Relationship Type="http://schemas.openxmlformats.org/officeDocument/2006/relationships/notesSlide" Target="/ppt/notesSlides/notesSlide5.xml" Id="R80438e41d687451b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33c2cfa9994bee" /><Relationship Type="http://schemas.openxmlformats.org/officeDocument/2006/relationships/notesSlide" Target="/ppt/notesSlides/notesSlide6.xml" Id="R1ec7fc540e0848b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680ef8105e4bb9" /><Relationship Type="http://schemas.openxmlformats.org/officeDocument/2006/relationships/image" Target="/ppt/media/image.jpeg" Id="R8ec766fe05c94d67" /><Relationship Type="http://schemas.openxmlformats.org/officeDocument/2006/relationships/notesSlide" Target="/ppt/notesSlides/notesSlide7.xml" Id="R9d9ba9656b364ce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834ddc9be348d9" /><Relationship Type="http://schemas.openxmlformats.org/officeDocument/2006/relationships/notesSlide" Target="/ppt/notesSlides/notesSlide8.xml" Id="Re726e1d86d7c439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51a3eb0a384eaf" /><Relationship Type="http://schemas.openxmlformats.org/officeDocument/2006/relationships/notesSlide" Target="/ppt/notesSlides/notesSlide9.xml" Id="Rcf5b7580167f4d5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9afc9ca2fb4423" /><Relationship Type="http://schemas.openxmlformats.org/officeDocument/2006/relationships/notesSlide" Target="/ppt/notesSlides/notesSlide10.xml" Id="Rdda0260ed2a543a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28ee6d623e4053" /><Relationship Type="http://schemas.openxmlformats.org/officeDocument/2006/relationships/notesSlide" Target="/ppt/notesSlides/notesSlide11.xml" Id="R94dc65934209458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61448cb1554cdb" /><Relationship Type="http://schemas.openxmlformats.org/officeDocument/2006/relationships/notesSlide" Target="/ppt/notesSlides/notesSlide12.xml" Id="R4fb146e85e43428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e2046307154fdc" /><Relationship Type="http://schemas.openxmlformats.org/officeDocument/2006/relationships/notesSlide" Target="/ppt/notesSlides/notesSlide13.xml" Id="R3513499cc601403a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4fbee14eeb4784" /><Relationship Type="http://schemas.openxmlformats.org/officeDocument/2006/relationships/notesSlide" Target="/ppt/notesSlides/notesSlide14.xml" Id="Rb99c8b7ceed7409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41f77307ff4be2" /><Relationship Type="http://schemas.openxmlformats.org/officeDocument/2006/relationships/notesSlide" Target="/ppt/notesSlides/notesSlide15.xml" Id="Ra7bbfc4efc414e3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fc85fdbcac45da" /><Relationship Type="http://schemas.openxmlformats.org/officeDocument/2006/relationships/image" Target="/ppt/media/image11.bin" Id="R037b773146814a8e" /><Relationship Type="http://schemas.openxmlformats.org/officeDocument/2006/relationships/image" Target="/ppt/media/image12.bin" Id="Rde01f66f400a4105" /><Relationship Type="http://schemas.openxmlformats.org/officeDocument/2006/relationships/image" Target="/ppt/media/image6.png" Id="Rd25f53cda8fd4855" /><Relationship Type="http://schemas.openxmlformats.org/officeDocument/2006/relationships/notesSlide" Target="/ppt/notesSlides/notesSlide16.xml" Id="R766e1a98278849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b8df3e54d64613"/>
          <a:srcRect xmlns:a="http://schemas.openxmlformats.org/drawingml/2006/main" l="11891" t="0" r="118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87D2B3-8F5E-4E7F-B077-AA68C6571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3005834a634099"/>
          <a:srcRect xmlns:a="http://schemas.openxmlformats.org/drawingml/2006/main" l="26926" t="0" r="2692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810125" y="0"/>
            <a:ext cx="7381875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64B716-9BCD-4AA4-87DA-84FCB3363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572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5ac1bb018a4af2"/>
          <a:stretch xmlns:a="http://schemas.openxmlformats.org/drawingml/2006/main"/>
        </p:blipFill>
        <p:spPr>
          <a:xfrm xmlns:a="http://schemas.openxmlformats.org/drawingml/2006/main">
            <a:off x="831091" y="457200"/>
            <a:ext cx="2043043" cy="704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7102F2-ED9C-4D0E-9ADD-F6E48F100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695450"/>
            <a:ext cx="600075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4050" b="1" i="0">
                <a:solidFill>
                  <a:srgbClr val="102A56"/>
                </a:solidFill>
              </a:defRPr>
            </a:pPr>
            <a:r>
              <a:rPr sz="4050" b="1" i="0">
                <a:solidFill>
                  <a:srgbClr val="102A56"/>
                </a:solidFill>
              </a:rPr>
              <a:t>STURMOST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E1D15FA-685D-49D0-AB47-326D582B30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33650"/>
            <a:ext cx="5334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950" b="1" i="0">
                <a:solidFill>
                  <a:srgbClr val="1555D6"/>
                </a:solidFill>
              </a:defRPr>
            </a:pPr>
            <a:r>
              <a:rPr sz="1950" b="1" i="0">
                <a:solidFill>
                  <a:srgbClr val="1555D6"/>
                </a:solidFill>
              </a:rPr>
              <a:t>Building products that move money, connect people, and help businesses grow.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5407FD-E4D9-4D4B-B19D-9354127A9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67125"/>
            <a:ext cx="5334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1" i="0">
                <a:solidFill>
                  <a:srgbClr val="526680"/>
                </a:solidFill>
              </a:defRPr>
            </a:pPr>
            <a:r>
              <a:rPr sz="1425" b="1" i="0">
                <a:solidFill>
                  <a:srgbClr val="526680"/>
                </a:solidFill>
              </a:rPr>
              <a:t>A general investor and strategic partner proposal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6A957A-C408-4D8A-AAC6-80C3C6D31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19600"/>
            <a:ext cx="291465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8F0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EA72D83-45E2-445B-9065-BE0D16779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76750"/>
            <a:ext cx="291465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 i="0">
                <a:solidFill>
                  <a:srgbClr val="1555D6"/>
                </a:solidFill>
              </a:defRPr>
            </a:pPr>
            <a:r>
              <a:rPr sz="825" b="1" i="0">
                <a:solidFill>
                  <a:srgbClr val="1555D6"/>
                </a:solidFill>
              </a:rPr>
              <a:t>Investor / incubator affiliations: NONE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067E4A-0FB5-4211-8B1D-E7ADCA846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51435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1275" b="0" i="0">
                <a:solidFill>
                  <a:srgbClr val="10233F"/>
                </a:solidFill>
              </a:defRPr>
            </a:pPr>
            <a:r>
              <a:rPr sz="1275" b="0" i="0">
                <a:solidFill>
                  <a:srgbClr val="10233F"/>
                </a:solidFill>
              </a:rPr>
              <a:t>Seeking strategic technology access, creative partnership, and growth capital.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FE91C0-0E30-4039-9A6A-C5C0EE2B5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943600"/>
            <a:ext cx="1714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900" b="1" i="0">
                <a:solidFill>
                  <a:srgbClr val="526680"/>
                </a:solidFill>
              </a:defRPr>
            </a:pPr>
            <a:r>
              <a:rPr sz="900" b="1" i="0">
                <a:solidFill>
                  <a:srgbClr val="526680"/>
                </a:solidFill>
              </a:rPr>
              <a:t>October 2026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71AF73-9D66-409C-B110-DF6FFB396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5C3858-ED52-40D2-B96C-0B878F3F4B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7486233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0D92F8BD-7CA1-4A62-A1E7-A473823B9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COMPANY THESIS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7C6D9F-0744-4FF8-BC94-83457A110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STURMOST turns technical capability into everyday products.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9D69C2-DFA0-480A-8A80-41D89DD7C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Our portfolio is built for real usage, not technology demos.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C34457-D970-4F02-A6FA-CAE17C3AA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52625"/>
            <a:ext cx="4667250" cy="3238500"/>
          </a:xfrm>
          <a:prstGeom xmlns:a="http://schemas.openxmlformats.org/drawingml/2006/main" prst="roundRect">
            <a:avLst>
              <a:gd name="adj" fmla="val 6471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E8C5E3-B44C-46E8-AC4F-BD6D68F65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305050"/>
            <a:ext cx="3810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950" b="1" i="0">
                <a:solidFill>
                  <a:srgbClr val="1555D6"/>
                </a:solidFill>
              </a:defRPr>
            </a:pPr>
            <a:r>
              <a:rPr sz="1950" b="1" i="0">
                <a:solidFill>
                  <a:srgbClr val="1555D6"/>
                </a:solidFill>
              </a:rPr>
              <a:t>London + Nairobi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183197-0C79-40FC-B8A3-C4B59BE2E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2876550"/>
            <a:ext cx="3429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425" b="0" i="0">
                <a:solidFill>
                  <a:srgbClr val="10233F"/>
                </a:solidFill>
              </a:defRPr>
            </a:pPr>
            <a:r>
              <a:rPr sz="1425" b="0" i="0">
                <a:solidFill>
                  <a:srgbClr val="10233F"/>
                </a:solidFill>
              </a:rPr>
              <a:t>A global technology company with operations across software, fintech, mobile, AI, cloud, and security.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ECC2C3F-68B9-46F8-809C-E287AAEE6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62100" y="3981450"/>
            <a:ext cx="29146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4F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BF73F3-C480-4A43-B9C5-C765F6E2D3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229100"/>
            <a:ext cx="342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Mission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5AD5DD-83ED-4489-9FA9-5F587EA9B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05325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Democratize access to technology and financial services.</a:t>
            </a:r>
          </a:p>
        </p:txBody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05251703004dca"/>
          <a:srcRect xmlns:a="http://schemas.openxmlformats.org/drawingml/2006/main" l="921" t="0" r="92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857875" y="1952625"/>
            <a:ext cx="5648325" cy="323850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37A199-7844-4215-B503-18AD3A7B4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4543425"/>
            <a:ext cx="5648325" cy="647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B62923-1316-4BA8-9690-F7426800C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24400"/>
            <a:ext cx="4953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</a:defRPr>
            </a:pPr>
            <a:r>
              <a:rPr sz="1275" b="1" i="0">
                <a:solidFill>
                  <a:srgbClr val="FFFFFF"/>
                </a:solidFill>
              </a:rPr>
              <a:t>The opportunity is to make every product easier to understand, trust, and adopt.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C2BB5A-863B-4E17-A7AB-497B3AACE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7875" y="5476875"/>
            <a:ext cx="5648325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 i="0">
                <a:solidFill>
                  <a:srgbClr val="526680"/>
                </a:solidFill>
              </a:defRPr>
            </a:pPr>
            <a:r>
              <a:rPr sz="825" b="1" i="0">
                <a:solidFill>
                  <a:srgbClr val="526680"/>
                </a:solidFill>
              </a:rPr>
              <a:t>Company-reported scale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F3EBB4-8069-481B-9D77-F7953A7E4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5715000"/>
            <a:ext cx="133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 i="0">
                <a:solidFill>
                  <a:srgbClr val="1555D6"/>
                </a:solidFill>
              </a:defRPr>
            </a:pPr>
            <a:r>
              <a:rPr sz="2400" b="1" i="0">
                <a:solidFill>
                  <a:srgbClr val="1555D6"/>
                </a:solidFill>
              </a:rPr>
              <a:t>50M+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8FAD3C-6B9D-43CD-A025-E8240D47E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6124575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75" b="1" i="0">
                <a:solidFill>
                  <a:srgbClr val="526680"/>
                </a:solidFill>
              </a:defRPr>
            </a:pPr>
            <a:r>
              <a:rPr sz="975" b="1" i="0">
                <a:solidFill>
                  <a:srgbClr val="526680"/>
                </a:solidFill>
              </a:rPr>
              <a:t>active users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348C9D8-D002-4361-B59D-927B9A2F2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5715000"/>
            <a:ext cx="133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 i="0">
                <a:solidFill>
                  <a:srgbClr val="1555D6"/>
                </a:solidFill>
              </a:defRPr>
            </a:pPr>
            <a:r>
              <a:rPr sz="2400" b="1" i="0">
                <a:solidFill>
                  <a:srgbClr val="1555D6"/>
                </a:solidFill>
              </a:rPr>
              <a:t>150+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3DA5F9-9F19-40D5-B3AA-9CC6BAD3F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6124575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75" b="1" i="0">
                <a:solidFill>
                  <a:srgbClr val="526680"/>
                </a:solidFill>
              </a:defRPr>
            </a:pPr>
            <a:r>
              <a:rPr sz="975" b="1" i="0">
                <a:solidFill>
                  <a:srgbClr val="526680"/>
                </a:solidFill>
              </a:rPr>
              <a:t>countries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A4F65D-0BD9-4B20-ADDF-161FF886F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5715000"/>
            <a:ext cx="133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 i="0">
                <a:solidFill>
                  <a:srgbClr val="1555D6"/>
                </a:solidFill>
              </a:defRPr>
            </a:pPr>
            <a:r>
              <a:rPr sz="2400" b="1" i="0">
                <a:solidFill>
                  <a:srgbClr val="1555D6"/>
                </a:solidFill>
              </a:rPr>
              <a:t>500+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CAA926-BDE5-484C-9002-713C728D13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6124575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75" b="1" i="0">
                <a:solidFill>
                  <a:srgbClr val="526680"/>
                </a:solidFill>
              </a:defRPr>
            </a:pPr>
            <a:r>
              <a:rPr sz="975" b="1" i="0">
                <a:solidFill>
                  <a:srgbClr val="526680"/>
                </a:solidFill>
              </a:rPr>
              <a:t>team members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4E5B1D-7B96-43F7-B042-9FC2575C9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5715000"/>
            <a:ext cx="1333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400" b="1" i="0">
                <a:solidFill>
                  <a:srgbClr val="1555D6"/>
                </a:solidFill>
              </a:defRPr>
            </a:pPr>
            <a:r>
              <a:rPr sz="2400" b="1" i="0">
                <a:solidFill>
                  <a:srgbClr val="1555D6"/>
                </a:solidFill>
              </a:rPr>
              <a:t>99.9%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23677DA-82AC-4F9C-9B8D-47238F68C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0" y="6124575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975" b="1" i="0">
                <a:solidFill>
                  <a:srgbClr val="526680"/>
                </a:solidFill>
              </a:defRPr>
            </a:pPr>
            <a:r>
              <a:rPr sz="975" b="1" i="0">
                <a:solidFill>
                  <a:srgbClr val="526680"/>
                </a:solidFill>
              </a:rPr>
              <a:t>uptime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01E8AD-264E-4FA4-81AF-41A0FBCACE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A1BC68-64C3-4410-9AFA-B58803C4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77171371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D506575B-DC54-47C5-8293-883E065C9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PORTFOLIO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19C98E-F3D0-4876-A49F-FBF13B864E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A connected portfolio creates more surfaces for growth.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C5F8C7-6D2E-46B3-8C0A-11AC4BAC12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Each product solves a different problem while sharing STURMOST engineering, trust, and distribution.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420B9C-98D3-47A3-9559-F084F4C89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2381250" cy="161925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9D0B31-6C01-46C8-8465-97752BAD1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43125"/>
            <a:ext cx="76200" cy="1619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33c99d8e6e4ef1"/>
          <a:stretch xmlns:a="http://schemas.openxmlformats.org/drawingml/2006/main"/>
        </p:blipFill>
        <p:spPr>
          <a:xfrm xmlns:a="http://schemas.openxmlformats.org/drawingml/2006/main">
            <a:off x="952500" y="2381250"/>
            <a:ext cx="609600" cy="6096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77689D-5E15-45D4-9E51-9DF795232A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28875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Brytoq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FFCD4A-2426-4641-9FFB-B3A384F03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152775"/>
            <a:ext cx="18478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Business opportunity platform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CB535E-E160-46C7-B3A6-225C16129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143125"/>
            <a:ext cx="2381250" cy="161925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CABF7B-08CA-4732-B81A-5EE6B33D3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95675" y="2143125"/>
            <a:ext cx="76200" cy="1619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C9E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5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9cf1d5a27f47e1"/>
          <a:stretch xmlns:a="http://schemas.openxmlformats.org/drawingml/2006/main"/>
        </p:blipFill>
        <p:spPr>
          <a:xfrm xmlns:a="http://schemas.openxmlformats.org/drawingml/2006/main">
            <a:off x="3762375" y="2381250"/>
            <a:ext cx="609600" cy="609600"/>
          </a:xfrm>
          <a:prstGeom xmlns:a="http://schemas.openxmlformats.org/drawingml/2006/main" prst="rect">
            <a:avLst/>
          </a:prstGeom>
        </p:spPr>
      </p:pic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9CC972-D0D8-4251-B4D9-5A4A0C721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428875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STURPAY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2A0629-0999-4AB6-8FE1-961E957B0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2375" y="3152775"/>
            <a:ext cx="18478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M-Pesa-connected wallet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912A39-CA5A-48AF-873A-A25BA8B6A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143125"/>
            <a:ext cx="2381250" cy="161925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E3D6D2-D2B0-491A-9DE0-FF81A50E4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143125"/>
            <a:ext cx="76200" cy="1619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4F9A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15cf3cf47414d7a"/>
          <a:stretch xmlns:a="http://schemas.openxmlformats.org/drawingml/2006/main"/>
        </p:blipFill>
        <p:spPr>
          <a:xfrm xmlns:a="http://schemas.openxmlformats.org/drawingml/2006/main">
            <a:off x="6572250" y="2381250"/>
            <a:ext cx="609600" cy="609600"/>
          </a:xfrm>
          <a:prstGeom xmlns:a="http://schemas.openxmlformats.org/drawingml/2006/main" prst="rect">
            <a:avLst/>
          </a:prstGeom>
        </p:spPr>
      </p:pic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5E6819-4838-458A-94DD-5ECE8335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0" y="2428875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RudiSoko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99C750-C24B-4566-8C08-026B5D063A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152775"/>
            <a:ext cx="18478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Dating and social discovery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BCFD57-1B31-4EC4-BAD3-9BD1493CC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143125"/>
            <a:ext cx="2381250" cy="161925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64F8706-DCDE-40D2-8948-79E97C396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15425" y="2143125"/>
            <a:ext cx="76200" cy="1619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169E1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6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b4c99f904e483c"/>
          <a:stretch xmlns:a="http://schemas.openxmlformats.org/drawingml/2006/main"/>
        </p:blipFill>
        <p:spPr>
          <a:xfrm xmlns:a="http://schemas.openxmlformats.org/drawingml/2006/main">
            <a:off x="9382125" y="2381250"/>
            <a:ext cx="609600" cy="609600"/>
          </a:xfrm>
          <a:prstGeom xmlns:a="http://schemas.openxmlformats.org/drawingml/2006/main" prst="rect">
            <a:avLst/>
          </a:prstGeom>
        </p:spPr>
      </p:pic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C545B82-F991-48BE-9678-7C2C8CC34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44125" y="2428875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Lets Wed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5C8355B-7A8F-415D-BFB2-4C3184686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3152775"/>
            <a:ext cx="18478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Intentional relationship matching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E3EB02-ABF6-48EE-B330-C3415F820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286250"/>
            <a:ext cx="2381250" cy="161925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42819B6-27BE-4FE9-B450-496AB17D1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286250"/>
            <a:ext cx="76200" cy="1619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990b079cca34cd1"/>
          <a:stretch xmlns:a="http://schemas.openxmlformats.org/drawingml/2006/main"/>
        </p:blipFill>
        <p:spPr>
          <a:xfrm xmlns:a="http://schemas.openxmlformats.org/drawingml/2006/main">
            <a:off x="2362200" y="4524375"/>
            <a:ext cx="609600" cy="609600"/>
          </a:xfrm>
          <a:prstGeom xmlns:a="http://schemas.openxmlformats.org/drawingml/2006/main" prst="rect">
            <a:avLst/>
          </a:prstGeom>
        </p:spPr>
      </p:pic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BF06E7FF-2547-4D7A-A502-5A278ED3D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24200" y="45720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PDFSTUR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A2DD56E3-0A7C-403D-B596-594AFBE5B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2200" y="5295900"/>
            <a:ext cx="18478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Mobile document workflow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D273953-BC30-43A6-893C-7CC244513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4286250"/>
            <a:ext cx="2381250" cy="161925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6F8C262-D229-4891-8438-C1FDB1FA0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05375" y="4286250"/>
            <a:ext cx="76200" cy="1619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4F9A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7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d2f0bc3cde44b9"/>
          <a:stretch xmlns:a="http://schemas.openxmlformats.org/drawingml/2006/main"/>
        </p:blipFill>
        <p:spPr>
          <a:xfrm xmlns:a="http://schemas.openxmlformats.org/drawingml/2006/main">
            <a:off x="5172075" y="4524375"/>
            <a:ext cx="609600" cy="609600"/>
          </a:xfrm>
          <a:prstGeom xmlns:a="http://schemas.openxmlformats.org/drawingml/2006/main" prst="rect">
            <a:avLst/>
          </a:prstGeom>
        </p:spPr>
      </p:pic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E61F181-6C22-4BD3-AA39-C73AFFC68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34075" y="45720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PlayBust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71B0E05A-4B0E-46D8-826F-3E5EAD59C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2075" y="5295900"/>
            <a:ext cx="18478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Private local music player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4D878373-9D57-4462-98B9-A44F90EF9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86250"/>
            <a:ext cx="2381250" cy="1619250"/>
          </a:xfrm>
          <a:prstGeom xmlns:a="http://schemas.openxmlformats.org/drawingml/2006/main" prst="roundRect">
            <a:avLst>
              <a:gd name="adj" fmla="val 117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7DE5C332-6607-4142-B472-52C1A9A98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4286250"/>
            <a:ext cx="76200" cy="16192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C9E8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8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2e6fc3d1f94145"/>
          <a:stretch xmlns:a="http://schemas.openxmlformats.org/drawingml/2006/main"/>
        </p:blipFill>
        <p:spPr>
          <a:xfrm xmlns:a="http://schemas.openxmlformats.org/drawingml/2006/main">
            <a:off x="7981950" y="4724019"/>
            <a:ext cx="609600" cy="210312"/>
          </a:xfrm>
          <a:prstGeom xmlns:a="http://schemas.openxmlformats.org/drawingml/2006/main" prst="rect">
            <a:avLst/>
          </a:prstGeom>
        </p:spPr>
      </p:pic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1EC0937B-7DE1-44D3-BBA2-35E5E91D8F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43950" y="4572000"/>
            <a:ext cx="1219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Cloud Companion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E1B3572-4057-4F32-908F-1FD6742E8E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1950" y="5295900"/>
            <a:ext cx="18478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Voice, chat, and paid companionship</a:t>
            </a:r>
          </a:p>
        </p:txBody>
      </p:sp>
      <p:sp>
        <p:nvSp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BB60607-25EF-4C60-9585-3975D9487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40" name="">
            <a:extLst xmlns:a="http://schemas.openxmlformats.org/drawingml/2006/main">
              <a:ext uri="{FF2B5EF4-FFF2-40B4-BE49-F238E27FC236}">
                <a16:creationId xmlns:a16="http://schemas.microsoft.com/office/drawing/2014/main" id="{A01261A9-78D5-4D9B-97DA-599092DF6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9214118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4B06263B-C5A6-4B9F-A28E-B7132156B4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FLAGSHIP PLATFORM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CB1F2E0-A02C-456A-95F1-D2CAA1424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Brytoq makes opportunity discoverable and actionable.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F5417D-4A64-4074-A10E-03401B36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Founders, investors, employers, and job seekers move through one trusted business ecosystem.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0A7764-7E95-424B-A830-B98B1FD62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19300"/>
            <a:ext cx="4286250" cy="3333750"/>
          </a:xfrm>
          <a:prstGeom xmlns:a="http://schemas.openxmlformats.org/drawingml/2006/main" prst="roundRect">
            <a:avLst>
              <a:gd name="adj" fmla="val 6857"/>
            </a:avLst>
          </a:prstGeom>
          <a:solidFill xmlns:a="http://schemas.openxmlformats.org/drawingml/2006/main">
            <a:srgbClr val="F3F7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a26ac255b642c2"/>
          <a:stretch xmlns:a="http://schemas.openxmlformats.org/drawingml/2006/main"/>
        </p:blipFill>
        <p:spPr>
          <a:xfrm xmlns:a="http://schemas.openxmlformats.org/drawingml/2006/main">
            <a:off x="1809750" y="2266950"/>
            <a:ext cx="1619250" cy="16192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E25295-8517-485B-84CE-474756E46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171950"/>
            <a:ext cx="3429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1650" b="1" i="0">
                <a:solidFill>
                  <a:srgbClr val="1555D6"/>
                </a:solidFill>
              </a:defRPr>
            </a:pPr>
            <a:r>
              <a:rPr sz="1650" b="1" i="0">
                <a:solidFill>
                  <a:srgbClr val="1555D6"/>
                </a:solidFill>
              </a:rPr>
              <a:t>Publish → pitch → discover → chat → fund, hire, or acquire.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57E04C-D7C7-47FC-A93B-34B14E1D4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2193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1EC04F-E572-4D71-8CCA-8DF47B78E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171700"/>
            <a:ext cx="478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10233F"/>
                </a:solidFill>
              </a:defRPr>
            </a:pPr>
            <a:r>
              <a:rPr sz="1200" b="0" i="0">
                <a:solidFill>
                  <a:srgbClr val="10233F"/>
                </a:solidFill>
              </a:rPr>
              <a:t>Project publishing and video pitches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AFA703-A8A4-46D8-AF8C-72B36A81B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26765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D2F6CC-06AE-4B05-9F24-6FB3EC5D9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2628900"/>
            <a:ext cx="478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10233F"/>
                </a:solidFill>
              </a:defRPr>
            </a:pPr>
            <a:r>
              <a:rPr sz="1200" b="0" i="0">
                <a:solidFill>
                  <a:srgbClr val="10233F"/>
                </a:solidFill>
              </a:rPr>
              <a:t>Investor discovery and direct in-app chat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66F808A-79C4-44C0-A65D-053745998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1337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C9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4406877-432C-4442-8098-A2DDE7D0F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086100"/>
            <a:ext cx="478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10233F"/>
                </a:solidFill>
              </a:defRPr>
            </a:pPr>
            <a:r>
              <a:rPr sz="1200" b="0" i="0">
                <a:solidFill>
                  <a:srgbClr val="10233F"/>
                </a:solidFill>
              </a:rPr>
              <a:t>Business and idea marketplace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8E43AE-17E7-4585-AD29-CB1EC7675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35909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C9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23AB5C-DA76-476E-A740-A5D1C7820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543300"/>
            <a:ext cx="478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10233F"/>
                </a:solidFill>
              </a:defRPr>
            </a:pPr>
            <a:r>
              <a:rPr sz="1200" b="0" i="0">
                <a:solidFill>
                  <a:srgbClr val="10233F"/>
                </a:solidFill>
              </a:rPr>
              <a:t>Full-sale or 50% partnership paths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3F1E9F-754B-45EC-9E39-7FB7CCD29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0481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C9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6F384C-0F9A-404D-AE20-867064050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000500"/>
            <a:ext cx="478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10233F"/>
                </a:solidFill>
              </a:defRPr>
            </a:pPr>
            <a:r>
              <a:rPr sz="1200" b="0" i="0">
                <a:solidFill>
                  <a:srgbClr val="10233F"/>
                </a:solidFill>
              </a:rPr>
              <a:t>Jobs, reviewer work, AI training, and service credits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6CABB4-8A86-4A74-ABFA-03EB277B4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505325"/>
            <a:ext cx="76200" cy="762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C9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4E03F6-AAE2-45D2-BA80-28CDC3A9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4457700"/>
            <a:ext cx="4781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200" b="0" i="0">
                <a:solidFill>
                  <a:srgbClr val="10233F"/>
                </a:solidFill>
              </a:defRPr>
            </a:pPr>
            <a:r>
              <a:rPr sz="1200" b="0" i="0">
                <a:solidFill>
                  <a:srgbClr val="10233F"/>
                </a:solidFill>
              </a:rPr>
              <a:t>BVC, moderation, trust, and safety controls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AB38D3-33A3-474A-A649-FDDAF414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0" y="4953000"/>
            <a:ext cx="4953000" cy="40005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38C18F1-D1F3-4AE2-9FFE-86E9E4AD0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5067300"/>
            <a:ext cx="4572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102A56"/>
                </a:solidFill>
              </a:defRPr>
            </a:pPr>
            <a:r>
              <a:rPr sz="1050" b="1" i="0">
                <a:solidFill>
                  <a:srgbClr val="102A56"/>
                </a:solidFill>
              </a:rPr>
              <a:t>Partner opportunity: accelerate discovery, trust, and job workflows across the platform.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EBEA7A-9591-491F-B52C-A3806B5824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8E2FA9-4C31-4397-8CE1-B86F85698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9277980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4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BC9A832A-D5CC-41CB-A10A-FBF41CDAA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CONSUMER AND FINANCIAL PRODUCTS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BC7A78-AEDC-4D4D-BAE0-C660F1A75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STURMOST meets people where trust matters most.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94B2F-789C-4DEA-B711-DC51994B7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Payments, relationships, documents, entertainment, and companionship each need a different communication style.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B9566B-AD52-4C6D-8806-6F479657A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57400"/>
            <a:ext cx="5143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pic>
        <p:nvPicPr>
          <p:cNvPr id="3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3180e767014aa3"/>
          <a:stretch xmlns:a="http://schemas.openxmlformats.org/drawingml/2006/main"/>
        </p:blipFill>
        <p:spPr>
          <a:xfrm xmlns:a="http://schemas.openxmlformats.org/drawingml/2006/main">
            <a:off x="876300" y="2190750"/>
            <a:ext cx="609600" cy="60960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B89A22-EC39-4AFE-8079-4261EC9D7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228850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0EC9E8"/>
                </a:solidFill>
              </a:defRPr>
            </a:pPr>
            <a:r>
              <a:rPr sz="1350" b="1" i="0">
                <a:solidFill>
                  <a:srgbClr val="0EC9E8"/>
                </a:solidFill>
              </a:rPr>
              <a:t>STURPAY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C705C10-DFCC-4DAA-81EC-FD0CBD5E2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495550"/>
            <a:ext cx="3733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Send, receive, deposit, withdraw, pay codes, transaction history, KYC, PIN, and biometric protection.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09C2B4B-D062-4569-A08F-179B77BF8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81350"/>
            <a:ext cx="5143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pic>
        <p:nvPicPr>
          <p:cNvPr id="3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7c7f67fa5984bee"/>
          <a:stretch xmlns:a="http://schemas.openxmlformats.org/drawingml/2006/main"/>
        </p:blipFill>
        <p:spPr>
          <a:xfrm xmlns:a="http://schemas.openxmlformats.org/drawingml/2006/main">
            <a:off x="876300" y="3314700"/>
            <a:ext cx="609600" cy="6096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C7EE3E-FCDA-46B3-9B8C-7190EE09B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352800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E34F9A"/>
                </a:solidFill>
              </a:defRPr>
            </a:pPr>
            <a:r>
              <a:rPr sz="1350" b="1" i="0">
                <a:solidFill>
                  <a:srgbClr val="E34F9A"/>
                </a:solidFill>
              </a:rPr>
              <a:t>RudiSoko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C55010A-B498-4768-9C8F-583221251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19500"/>
            <a:ext cx="3733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Location-aware matching, group dating, gifts, chat, premium access, and dating-advisor work.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E400564-CBBC-45CF-A6AB-5F7CE76A72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05300"/>
            <a:ext cx="5143500" cy="876300"/>
          </a:xfrm>
          <a:prstGeom xmlns:a="http://schemas.openxmlformats.org/drawingml/2006/main" prst="roundRect">
            <a:avLst>
              <a:gd name="adj" fmla="val 1956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pic>
        <p:nvPicPr>
          <p:cNvPr id="3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f357d48121429a"/>
          <a:stretch xmlns:a="http://schemas.openxmlformats.org/drawingml/2006/main"/>
        </p:blipFill>
        <p:spPr>
          <a:xfrm xmlns:a="http://schemas.openxmlformats.org/drawingml/2006/main">
            <a:off x="876300" y="4438650"/>
            <a:ext cx="609600" cy="609600"/>
          </a:xfrm>
          <a:prstGeom xmlns:a="http://schemas.openxmlformats.org/drawingml/2006/main" prst="rect">
            <a:avLst/>
          </a:prstGeom>
        </p:spPr>
      </p:pic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FCDA7F-CF10-477A-B22E-1196EF0D6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476750"/>
            <a:ext cx="1714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4169E1"/>
                </a:solidFill>
              </a:defRPr>
            </a:pPr>
            <a:r>
              <a:rPr sz="1350" b="1" i="0">
                <a:solidFill>
                  <a:srgbClr val="4169E1"/>
                </a:solidFill>
              </a:rPr>
              <a:t>Lets Wed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1E3EF8-3DD9-4D40-B15A-1889920CB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743450"/>
            <a:ext cx="37338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Intentional matching, groups, chat, gifts, privacy, and a relationship-first journey.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E41462-14E3-4900-80D6-5492F4B1B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29375" y="2057400"/>
            <a:ext cx="5048250" cy="3124200"/>
          </a:xfrm>
          <a:prstGeom xmlns:a="http://schemas.openxmlformats.org/drawingml/2006/main" prst="roundRect">
            <a:avLst>
              <a:gd name="adj" fmla="val 7317"/>
            </a:avLst>
          </a:prstGeom>
          <a:solidFill xmlns:a="http://schemas.openxmlformats.org/drawingml/2006/main">
            <a:srgbClr val="102A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7482E0-55F8-4AF7-9E8B-FF077AE02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400300"/>
            <a:ext cx="4191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100" b="1" i="0">
                <a:solidFill>
                  <a:srgbClr val="FFFFFF"/>
                </a:solidFill>
              </a:defRPr>
            </a:pPr>
            <a:r>
              <a:rPr sz="2100" b="1" i="0">
                <a:solidFill>
                  <a:srgbClr val="FFFFFF"/>
                </a:solidFill>
              </a:rPr>
              <a:t>One intelligence layer, many trust contexts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26560A7-4E78-48DF-9E7A-45C78AB4D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3162300"/>
            <a:ext cx="3905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350" b="0" i="0">
                <a:solidFill>
                  <a:srgbClr val="E4F0FF"/>
                </a:solidFill>
              </a:defRPr>
            </a:pPr>
            <a:r>
              <a:rPr sz="1350" b="0" i="0">
                <a:solidFill>
                  <a:srgbClr val="E4F0FF"/>
                </a:solidFill>
              </a:rPr>
              <a:t>Strategic partners can help STURMOST add intelligence to payments, relationships, documents, and companionship while keeping human oversight.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3D6CAA1-3545-4DD0-A4DF-31646C4A0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638675"/>
            <a:ext cx="2095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23447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5B5D37-39F8-4CE6-9C0A-5F0A06519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695825"/>
            <a:ext cx="2095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 i="0">
                <a:solidFill>
                  <a:srgbClr val="BFE8FF"/>
                </a:solidFill>
              </a:defRPr>
            </a:pPr>
            <a:r>
              <a:rPr sz="825" b="1" i="0">
                <a:solidFill>
                  <a:srgbClr val="BFE8FF"/>
                </a:solidFill>
              </a:rPr>
              <a:t>Trust-led intelligence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39E5B11-4F71-492E-AB59-286858CED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DDEBFF"/>
                </a:solidFill>
              </a:defRPr>
            </a:pPr>
            <a:r>
              <a:rPr sz="750" b="1" i="0">
                <a:solidFill>
                  <a:srgbClr val="DDEBFF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74D1AB-6FA6-437A-AE73-DB534ED5CB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DDEBFF"/>
                </a:solidFill>
              </a:defRPr>
            </a:pPr>
            <a:r>
              <a:rPr sz="825" b="1" i="0">
                <a:solidFill>
                  <a:srgbClr val="DDEBFF"/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854527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636EFDFA-F7F6-4C01-80B7-7A7D3D571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TECHNOLOGY AND DELIVERY ENGINE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CE9D55C-AF3F-4A80-B524-B8DAE2CAC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The products are supported by a reusable technical core.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DB9FA3-0059-416D-9730-40B2B4140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STURMOST can deliver, secure, and operate digital experiences across markets.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8CAC83-D468-4FA1-AA23-487D4542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95500"/>
            <a:ext cx="33337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A64064-A4D8-4C74-8308-90CD70BAB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286000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1555D6"/>
                </a:solidFill>
              </a:defRPr>
            </a:pPr>
            <a:r>
              <a:rPr sz="1500" b="1" i="0">
                <a:solidFill>
                  <a:srgbClr val="1555D6"/>
                </a:solidFill>
              </a:rPr>
              <a:t>Software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7CA772-5105-485F-ACED-220E74C285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2809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Web apps, APIs, enterprise systems, databases, QA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230204-9AD4-438C-889D-75E1E3B58E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2095500"/>
            <a:ext cx="33337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F5AEF7-A1AC-4007-9A93-0CEA11C9E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286000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1555D6"/>
                </a:solidFill>
              </a:defRPr>
            </a:pPr>
            <a:r>
              <a:rPr sz="1500" b="1" i="0">
                <a:solidFill>
                  <a:srgbClr val="1555D6"/>
                </a:solidFill>
              </a:rPr>
              <a:t>Mobile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040846-E6A6-4582-8DC1-8BA3212A7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2628900"/>
            <a:ext cx="2809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Native, cross-platform, PWA, analytics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03B9D1-056A-48D0-A0B0-1AF87C5A8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2095500"/>
            <a:ext cx="33337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B7F0B51-5ED6-4B5C-A07F-840DEEFC3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286000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1555D6"/>
                </a:solidFill>
              </a:defRPr>
            </a:pPr>
            <a:r>
              <a:rPr sz="1500" b="1" i="0">
                <a:solidFill>
                  <a:srgbClr val="1555D6"/>
                </a:solidFill>
              </a:rPr>
              <a:t>Cloud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4E74A0-4639-4475-9AE0-8B73CD546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628900"/>
            <a:ext cx="2809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Migration, DevOps, recovery, scaling, cost control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ED2958-815C-44C3-A947-AA7FFB577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33337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7AA6CA-40D4-4906-96B8-8F9C4AD16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14750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1555D6"/>
                </a:solidFill>
              </a:defRPr>
            </a:pPr>
            <a:r>
              <a:rPr sz="1500" b="1" i="0">
                <a:solidFill>
                  <a:srgbClr val="1555D6"/>
                </a:solidFill>
              </a:rPr>
              <a:t>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862B2B-CE84-4FC1-A288-F89E0ACA3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57650"/>
            <a:ext cx="2809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Automation, predictive models, intelligent workflows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296161A-8CD5-4485-B9DB-F8C1379F6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3524250"/>
            <a:ext cx="33337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A5AC61C-17AB-4085-A6BC-BA064D287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3714750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1555D6"/>
                </a:solidFill>
              </a:defRPr>
            </a:pPr>
            <a:r>
              <a:rPr sz="1500" b="1" i="0">
                <a:solidFill>
                  <a:srgbClr val="1555D6"/>
                </a:solidFill>
              </a:rPr>
              <a:t>Security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DDCDAC-09C7-4868-A5E9-375C3A23D9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29150" y="4057650"/>
            <a:ext cx="2809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Threat detection, audits, encryption, response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F404BDC-DDB1-4EB3-B1C4-E9F15CE31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3524250"/>
            <a:ext cx="3333750" cy="1104900"/>
          </a:xfrm>
          <a:prstGeom xmlns:a="http://schemas.openxmlformats.org/drawingml/2006/main" prst="roundRect">
            <a:avLst>
              <a:gd name="adj" fmla="val 15517"/>
            </a:avLst>
          </a:prstGeom>
          <a:solidFill xmlns:a="http://schemas.openxmlformats.org/drawingml/2006/main">
            <a:srgbClr val="FFF5FC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955564-C740-4C66-8210-EE36A9A85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714750"/>
            <a:ext cx="1333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E34F9A"/>
                </a:solidFill>
              </a:defRPr>
            </a:pPr>
            <a:r>
              <a:rPr sz="1500" b="1" i="0">
                <a:solidFill>
                  <a:srgbClr val="E34F9A"/>
                </a:solidFill>
              </a:rPr>
              <a:t>Community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33FFA1-DC3D-4DE5-AB8B-BBED029E8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057650"/>
            <a:ext cx="2809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Forums, mentorship, events, jobs, collaboration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9505B3C-FDA6-4921-92D0-C56112EE5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0"/>
            <a:ext cx="10839450" cy="552450"/>
          </a:xfrm>
          <a:prstGeom xmlns:a="http://schemas.openxmlformats.org/drawingml/2006/main" prst="roundRect">
            <a:avLst>
              <a:gd name="adj" fmla="val 31034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3EF16B-7BBA-4A03-A7B5-501A296865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410200"/>
            <a:ext cx="102108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FFFFFF"/>
                </a:solidFill>
              </a:defRPr>
            </a:pPr>
            <a:r>
              <a:rPr sz="1350" b="1" i="0">
                <a:solidFill>
                  <a:srgbClr val="FFFFFF"/>
                </a:solidFill>
              </a:rPr>
              <a:t>Strategic partners can help build the intelligence layer behind this technical core.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BBFC742-24D1-4821-A95B-715F0FEA7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733880B-43C5-46D2-BE3A-33E0722AF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72663689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4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6CD54FAC-2C91-420C-BDFD-99F4E8713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WHY PARTNER WITH STURMOST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12FD74-D03F-417E-A102-10ACB961F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STURMOST is ready to scale intelligence across every product.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0854952-47E6-45A6-93A7-DF58B1493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Aligned partners can help us move from prototypes to production.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c766fe05c94d67"/>
          <a:srcRect xmlns:a="http://schemas.openxmlformats.org/drawingml/2006/main" l="0" t="4135" r="0" b="413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2095500"/>
            <a:ext cx="4953000" cy="3028950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01AA3B5-7C54-4918-BBF5-E13231B7B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6300"/>
            <a:ext cx="4953000" cy="438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02A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918BD0-B94C-4613-9606-A4BE7687E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819650"/>
            <a:ext cx="44767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FFFFFF"/>
                </a:solidFill>
              </a:defRPr>
            </a:pPr>
            <a:r>
              <a:rPr sz="1275" b="1" i="0">
                <a:solidFill>
                  <a:srgbClr val="FFFFFF"/>
                </a:solidFill>
              </a:rPr>
              <a:t>From product complexity to human clarity.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F65F81-727F-46D6-BDA0-8F0B34497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152650"/>
            <a:ext cx="5286375" cy="609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28BD3E-3784-4C47-9DDF-1B8599B3C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226695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555D6"/>
                </a:solidFill>
              </a:defRPr>
            </a:pPr>
            <a:r>
              <a:rPr sz="1275" b="1" i="0">
                <a:solidFill>
                  <a:srgbClr val="1555D6"/>
                </a:solidFill>
              </a:rPr>
              <a:t>Faster AI iteration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E0F752-826D-4206-8B0E-2EF6CF41D0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266950"/>
            <a:ext cx="3190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Efficient compute shortens training and experimentation.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855B62-4BF7-4D1F-98DE-E170B3FABD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933700"/>
            <a:ext cx="5286375" cy="609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424CDB-8AD2-4DE7-AACD-1EFACC1C5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0480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555D6"/>
                </a:solidFill>
              </a:defRPr>
            </a:pPr>
            <a:r>
              <a:rPr sz="1275" b="1" i="0">
                <a:solidFill>
                  <a:srgbClr val="1555D6"/>
                </a:solidFill>
              </a:rPr>
              <a:t>Better inference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CF7FB0-B72C-4CF9-9CCA-65D76FEA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048000"/>
            <a:ext cx="3190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Serve multimodal models efficiently across products.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09D3B5-7D9D-492A-A478-60A1C6E3D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714750"/>
            <a:ext cx="5286375" cy="609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72D760-AF98-439A-BA79-568DA55F6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82905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555D6"/>
                </a:solidFill>
              </a:defRPr>
            </a:pPr>
            <a:r>
              <a:rPr sz="1275" b="1" i="0">
                <a:solidFill>
                  <a:srgbClr val="1555D6"/>
                </a:solidFill>
              </a:rPr>
              <a:t>Stronger trust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429FE1-B520-4686-BB80-948137CBFE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3829050"/>
            <a:ext cx="3190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Improve recommendations, moderation, and anomaly detection.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49B65F-0D74-40BC-9FCB-D6731CA04F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495800"/>
            <a:ext cx="5286375" cy="6096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FFADC75-143B-4A6B-BCDB-39000AC51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610100"/>
            <a:ext cx="1524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555D6"/>
                </a:solidFill>
              </a:defRPr>
            </a:pPr>
            <a:r>
              <a:rPr sz="1275" b="1" i="0">
                <a:solidFill>
                  <a:srgbClr val="1555D6"/>
                </a:solidFill>
              </a:rPr>
              <a:t>More capability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2161732-552B-4194-B988-7E7ABB78E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4610100"/>
            <a:ext cx="3190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Add speech, video, and intelligent workflows without rebuilding every stack.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1690CB0-04FA-48A6-875F-9DF008F28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EC409AB-404C-47E9-B701-A3B06827F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26500732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85F7C578-E4D9-4992-90C7-06CE1B7DB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PARTNERSHIP FIT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A3C1DE-76D6-4F42-AB0E-BA15D2B08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We plan to build an AI foundation with strategic partners.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124FEE-8DF9-4F05-B7CF-2F602CE95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The roadmap combines efficient compute, model serving, multimodal AI, and human oversight.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F1F4DF-CFB5-475F-86CD-F23731B24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10839450" cy="514350"/>
          </a:xfrm>
          <a:prstGeom xmlns:a="http://schemas.openxmlformats.org/drawingml/2006/main" prst="roundRect">
            <a:avLst>
              <a:gd name="adj" fmla="val 25926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6472D8-B6C1-4B38-8BAA-8C1E89A9A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F246B4-B866-4037-AC7F-349382EB8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1526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GPU-accelerated training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2BC4D3-F7FD-452E-A6D0-1FBE24E8E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152650"/>
            <a:ext cx="7448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Support Brystur and Brytoq multimodal models, ranking, and classification experiments.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8AD0D92-0651-4C5A-A073-1D46AA26F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24150"/>
            <a:ext cx="10839450" cy="514350"/>
          </a:xfrm>
          <a:prstGeom xmlns:a="http://schemas.openxmlformats.org/drawingml/2006/main" prst="roundRect">
            <a:avLst>
              <a:gd name="adj" fmla="val 2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B0D064-1D7B-471B-929A-BE3283ECF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85750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C9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8DEFF4-B328-45AF-87BD-E39E92BD97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28384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Production inference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A06469-7392-458D-86C8-645A62E9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2838450"/>
            <a:ext cx="7448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Serve recommendations, moderation, support, and workflow intelligence efficiently.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FC0B66-D84E-4EB7-BAB7-47039412C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09950"/>
            <a:ext cx="10839450" cy="514350"/>
          </a:xfrm>
          <a:prstGeom xmlns:a="http://schemas.openxmlformats.org/drawingml/2006/main" prst="roundRect">
            <a:avLst>
              <a:gd name="adj" fmla="val 25926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E35ACB-09DE-4F27-9E13-A156BDAFF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54330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4169E1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410F11-5747-49AC-9DAD-7B3483319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242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Speech and video AI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0FB7CD6-4235-4D77-AC8D-CCCD992CE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524250"/>
            <a:ext cx="7448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Power Cloud Companion calls, transcription, safety, and product-media workflows.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6A31FA-AECD-4FAC-9B7C-B7EF034F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0"/>
            <a:ext cx="10839450" cy="514350"/>
          </a:xfrm>
          <a:prstGeom xmlns:a="http://schemas.openxmlformats.org/drawingml/2006/main" prst="roundRect">
            <a:avLst>
              <a:gd name="adj" fmla="val 2592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7E8ECE-AAE6-4016-A860-8C308C4992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22910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4F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CA4511-8D26-4A3C-A7B8-E705040D0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2100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Analytics and fraud signals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419630-5117-4AE1-889F-D85648552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210050"/>
            <a:ext cx="7448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Strengthen STURPAY transaction risk monitoring and operational intelligence.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F7DF5C-1900-402C-876B-FA339212E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81550"/>
            <a:ext cx="10839450" cy="514350"/>
          </a:xfrm>
          <a:prstGeom xmlns:a="http://schemas.openxmlformats.org/drawingml/2006/main" prst="roundRect">
            <a:avLst>
              <a:gd name="adj" fmla="val 25926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AE1A8C-E721-4175-99BA-1675A94A5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14900"/>
            <a:ext cx="247650" cy="2476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B8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FCC8BD-6DE6-44C0-8C0A-0004D4D6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89585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Developer enablement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6072AA3-EA43-472F-B37D-892DBBBAD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4895850"/>
            <a:ext cx="74485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Use partner expertise, cloud credits, and ecosystem guidance to move to production.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034DE54-1372-4C67-B0C3-622B68F5F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108394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0" i="1">
                <a:solidFill>
                  <a:srgbClr val="7890B0"/>
                </a:solidFill>
              </a:defRPr>
            </a:pPr>
            <a:r>
              <a:rPr sz="825" b="0" i="1">
                <a:solidFill>
                  <a:srgbClr val="7890B0"/>
                </a:solidFill>
              </a:rPr>
              <a:t>Partner basis: technology, distribution, capital, talent, and operating expertise.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050D53-AD96-4C98-8873-4803580629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5413E64-BB76-4E57-99E9-A4A68549A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66256935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75EC655E-61C6-4292-B0F5-752DB57E7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OPERATING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B19CF1-8C08-4D1A-B2BE-169327262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One model workflow can support every STURMOST product.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328EAC-E4BF-4DEF-9D6B-9F6982B2F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We will build reusable data, evaluation, serving, and monitoring practices.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C4971E-4DF7-44DB-ACE3-E6D90E13A6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1866900" cy="2095500"/>
          </a:xfrm>
          <a:prstGeom xmlns:a="http://schemas.openxmlformats.org/drawingml/2006/main" prst="roundRect">
            <a:avLst>
              <a:gd name="adj" fmla="val 102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669661-7008-4825-9C16-EBD581E34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609850"/>
            <a:ext cx="1447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 i="0">
                <a:solidFill>
                  <a:srgbClr val="1555D6"/>
                </a:solidFill>
              </a:defRPr>
            </a:pPr>
            <a:r>
              <a:rPr sz="2250" b="1" i="0">
                <a:solidFill>
                  <a:srgbClr val="1555D6"/>
                </a:solidFill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360C1C-9C6F-4C0E-A9C2-6AD6B7F88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3105150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4F6"/>
            </a:solidFill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FB442CA-3487-47BC-91A3-1DC24A2BF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33750"/>
            <a:ext cx="1485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Data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E121DF-F716-41B8-91CD-F3DDEBE9DE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733800"/>
            <a:ext cx="1447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Consented, governed product signals and content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A577AA-A86A-4677-84A2-B595309CE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3429000"/>
            <a:ext cx="323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EC9E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094980-5394-4B4D-8346-CAD406BDC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381250"/>
            <a:ext cx="1866900" cy="2095500"/>
          </a:xfrm>
          <a:prstGeom xmlns:a="http://schemas.openxmlformats.org/drawingml/2006/main" prst="roundRect">
            <a:avLst>
              <a:gd name="adj" fmla="val 102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13C00B-17EB-4E8E-A25A-1C71D99F3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609850"/>
            <a:ext cx="1447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 i="0">
                <a:solidFill>
                  <a:srgbClr val="1555D6"/>
                </a:solidFill>
              </a:defRPr>
            </a:pPr>
            <a:r>
              <a:rPr sz="2250" b="1" i="0">
                <a:solidFill>
                  <a:srgbClr val="1555D6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99496C-C344-41AA-AF98-75616C7A2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105150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4F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170954-6FC5-48D9-8626-D9D6C50E1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7050" y="3333750"/>
            <a:ext cx="1485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Train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A7C630C-46D0-4806-AFAB-F19248D18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733800"/>
            <a:ext cx="1447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Efficient experiments and model fine-tuning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B879E5B-F80A-46B1-859D-3A8D4B8C1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43450" y="3429000"/>
            <a:ext cx="323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EC9E8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EF6E67F-0C8E-4C9B-8A73-573D066D5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67300" y="2381250"/>
            <a:ext cx="1866900" cy="2095500"/>
          </a:xfrm>
          <a:prstGeom xmlns:a="http://schemas.openxmlformats.org/drawingml/2006/main" prst="roundRect">
            <a:avLst>
              <a:gd name="adj" fmla="val 102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F17272-4E85-4DAC-9CE9-2D750692D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2609850"/>
            <a:ext cx="1447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 i="0">
                <a:solidFill>
                  <a:srgbClr val="1555D6"/>
                </a:solidFill>
              </a:defRPr>
            </a:pPr>
            <a:r>
              <a:rPr sz="2250" b="1" i="0">
                <a:solidFill>
                  <a:srgbClr val="1555D6"/>
                </a:solidFill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6DF3C2-6E7C-486C-8062-B3E6D9276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0" y="3105150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4F6"/>
            </a:solidFill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A213452-A7A3-443E-AACC-D2FC238085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57800" y="3333750"/>
            <a:ext cx="1485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Evaluate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A206D6-4DBB-46DF-BE8C-B1C247193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6850" y="3733800"/>
            <a:ext cx="1447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Quality, safety, bias, latency, and cost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866FAB-190E-4E9B-83DD-5CB08741A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29000"/>
            <a:ext cx="323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EC9E8"/>
            </a:solidFill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A1BD89-0F3E-4706-B146-7E6BB7C2B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58050" y="2381250"/>
            <a:ext cx="1866900" cy="2095500"/>
          </a:xfrm>
          <a:prstGeom xmlns:a="http://schemas.openxmlformats.org/drawingml/2006/main" prst="roundRect">
            <a:avLst>
              <a:gd name="adj" fmla="val 102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E192F4-80CB-46C2-9E96-FD890592BF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2609850"/>
            <a:ext cx="1447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 i="0">
                <a:solidFill>
                  <a:srgbClr val="1555D6"/>
                </a:solidFill>
              </a:defRPr>
            </a:pPr>
            <a:r>
              <a:rPr sz="2250" b="1" i="0">
                <a:solidFill>
                  <a:srgbClr val="1555D6"/>
                </a:solidFill>
              </a:rPr>
              <a:t>04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6872CD8-9EF9-4A1E-B9C4-953ECBC32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105150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4F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831EF1D-CE47-4FA3-96B5-078D6A05F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48550" y="3333750"/>
            <a:ext cx="1485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Serve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F09B60-7494-4A26-B769-6D397732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67600" y="3733800"/>
            <a:ext cx="1447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Production inference across web, mobile, and cloud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2CB0E96-39BF-49E5-9C3F-0DB79502D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429000"/>
            <a:ext cx="3238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0EC9E8"/>
            </a:solidFill>
            <a:prstDash val="solid"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E6B6F09-40AD-4B43-B170-FCAA2A00F2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48800" y="2381250"/>
            <a:ext cx="1866900" cy="2095500"/>
          </a:xfrm>
          <a:prstGeom xmlns:a="http://schemas.openxmlformats.org/drawingml/2006/main" prst="roundRect">
            <a:avLst>
              <a:gd name="adj" fmla="val 1020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39365A75-E2B7-4584-8239-90F8C86C6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609850"/>
            <a:ext cx="1447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2250" b="1" i="0">
                <a:solidFill>
                  <a:srgbClr val="1555D6"/>
                </a:solidFill>
              </a:defRPr>
            </a:pPr>
            <a:r>
              <a:rPr sz="2250" b="1" i="0">
                <a:solidFill>
                  <a:srgbClr val="1555D6"/>
                </a:solidFill>
              </a:rPr>
              <a:t>05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FF4ECE7-E3D8-4B95-A017-287C63FCA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3105150"/>
            <a:ext cx="9525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7E4F6"/>
            </a:solidFill>
            <a:prstDash val="solid"/>
          </a:ln>
        </p:spPr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AA31D189-AC42-49FF-A545-815F96D92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333750"/>
            <a:ext cx="14859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350" b="1" i="0">
                <a:solidFill>
                  <a:srgbClr val="10233F"/>
                </a:solidFill>
              </a:defRPr>
            </a:pPr>
            <a:r>
              <a:rPr sz="1350" b="1" i="0">
                <a:solidFill>
                  <a:srgbClr val="10233F"/>
                </a:solidFill>
              </a:rPr>
              <a:t>Learn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30A614E-AE76-4F25-AAF8-ADD8C3B96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3733800"/>
            <a:ext cx="14478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5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Monitor outcomes and improve models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7C3C7DF-C7B2-4ED3-A200-0F443579D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53000"/>
            <a:ext cx="10839450" cy="514350"/>
          </a:xfrm>
          <a:prstGeom xmlns:a="http://schemas.openxmlformats.org/drawingml/2006/main" prst="roundRect">
            <a:avLst>
              <a:gd name="adj" fmla="val 29630"/>
            </a:avLst>
          </a:prstGeom>
          <a:solidFill xmlns:a="http://schemas.openxmlformats.org/drawingml/2006/main">
            <a:srgbClr val="E6F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A58E3D8-E5DA-4AB6-9159-8E3E659CA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114925"/>
            <a:ext cx="10210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102A56"/>
                </a:solidFill>
              </a:defRPr>
            </a:pPr>
            <a:r>
              <a:rPr sz="1275" b="1" i="0">
                <a:solidFill>
                  <a:srgbClr val="102A56"/>
                </a:solidFill>
              </a:rPr>
              <a:t>The goal is a reliable AI layer, not disconnected experiments.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37A8B2C7-E27B-40CC-BAE1-103964F23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5F0253F-8BF0-4B54-896C-8728421AD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52472433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892F3940-3E38-40DE-98C6-ACB1BD5DC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PRODUCT USE CASES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3B1AFA-4FA4-42F0-85DF-C0EFB2595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Every STURMOST product gets an intelligent pathway.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DC2A7CD-0D56-4ABE-AABC-EA21072A6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The same reusable foundation adapts to the risk, audience, and decision behind each product.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C88E277-FA76-4BAA-B2B3-9041832089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981200"/>
            <a:ext cx="10839450" cy="428625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44460F-7DB7-4A3C-AC93-86EC4A83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76450"/>
            <a:ext cx="2238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1555D6"/>
                </a:solidFill>
              </a:defRPr>
            </a:pPr>
            <a:r>
              <a:rPr sz="1200" b="1" i="0">
                <a:solidFill>
                  <a:srgbClr val="1555D6"/>
                </a:solidFill>
              </a:rPr>
              <a:t>Brytoq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352BC8-8068-4084-AD47-F3775E656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076450"/>
            <a:ext cx="781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Recommendation, pitch classification, investor/job matching, moderation, and AI training tasks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091166-229A-4164-8FB7-20527BDB5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552700"/>
            <a:ext cx="10839450" cy="428625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60DD93-88B1-4932-8091-2F7D44B5C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2238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1555D6"/>
                </a:solidFill>
              </a:defRPr>
            </a:pPr>
            <a:r>
              <a:rPr sz="1200" b="1" i="0">
                <a:solidFill>
                  <a:srgbClr val="1555D6"/>
                </a:solidFill>
              </a:rPr>
              <a:t>STURPAY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E1D494-E559-4018-B017-F6A3888B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647950"/>
            <a:ext cx="781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Risk signals, fraud monitoring, support automation, and transaction analytics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B0BC69-1C15-443D-8A2F-122A45D65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10839450" cy="428625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CE8D0F-6A96-4289-9622-9E5DD53E7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19450"/>
            <a:ext cx="2238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E34F9A"/>
                </a:solidFill>
              </a:defRPr>
            </a:pPr>
            <a:r>
              <a:rPr sz="1200" b="1" i="0">
                <a:solidFill>
                  <a:srgbClr val="E34F9A"/>
                </a:solidFill>
              </a:rPr>
              <a:t>RudiSoko + Lets Wed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C1C3AB-A1AF-4ABC-A417-A2BFC2C02A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219450"/>
            <a:ext cx="781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Compatibility ranking, safety moderation, and dating-advisor support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5B01F61-B1F4-442F-9106-7F18C6EA0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95700"/>
            <a:ext cx="10839450" cy="428625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DC78F6C-8484-4B5D-814F-6B9DFCA15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790950"/>
            <a:ext cx="2238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E34F9A"/>
                </a:solidFill>
              </a:defRPr>
            </a:pPr>
            <a:r>
              <a:rPr sz="1200" b="1" i="0">
                <a:solidFill>
                  <a:srgbClr val="E34F9A"/>
                </a:solidFill>
              </a:rPr>
              <a:t>PDFSTUR + PlayBust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661810-AA47-43D3-805A-63BA22A76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790950"/>
            <a:ext cx="781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Document intelligence, semantic search, and on-device personalization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3E8A535-4C66-4D09-A6DA-34423C52D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67200"/>
            <a:ext cx="10839450" cy="428625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07E8E6E-1A43-4337-83E5-62A76FE33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62450"/>
            <a:ext cx="2238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102A56"/>
                </a:solidFill>
              </a:defRPr>
            </a:pPr>
            <a:r>
              <a:rPr sz="1200" b="1" i="0">
                <a:solidFill>
                  <a:srgbClr val="102A56"/>
                </a:solidFill>
              </a:rPr>
              <a:t>Cloud Companion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AF693B-BE30-4ED7-8F48-BC405229F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362450"/>
            <a:ext cx="781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Speech, call intelligence, safety, support, and companion matching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C5FF95-BB6F-4BB5-BAB9-C7B7FCC2D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38700"/>
            <a:ext cx="10839450" cy="428625"/>
          </a:xfrm>
          <a:prstGeom xmlns:a="http://schemas.openxmlformats.org/drawingml/2006/main" prst="roundRect">
            <a:avLst>
              <a:gd name="adj" fmla="val 26667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0D55185-ED51-4111-912C-22115BBF7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933950"/>
            <a:ext cx="2238375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00" b="1" i="0">
                <a:solidFill>
                  <a:srgbClr val="102A56"/>
                </a:solidFill>
              </a:defRPr>
            </a:pPr>
            <a:r>
              <a:rPr sz="1200" b="1" i="0">
                <a:solidFill>
                  <a:srgbClr val="102A56"/>
                </a:solidFill>
              </a:rPr>
              <a:t>STURMOST services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8897638-22A5-438B-B99B-5FB37D889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933950"/>
            <a:ext cx="7810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AI, cloud, and security solutions for enterprise customers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5E57C26-74F8-4369-8B99-BB3E2709A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00700"/>
            <a:ext cx="10839450" cy="34290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D9F009B-7599-490E-9205-B6FD492A30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686425"/>
            <a:ext cx="1028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The intelligence layer is not decoration; it supports discovery, safety, activation, and retention.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CFEE6EC-9ED6-4A63-B12C-2780D1A12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F34858F-2597-4E87-A579-364A27779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727357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4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869BB079-D256-470A-AD96-AE22DEEB5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AI DISTRIBUTION AND GROWTH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D07F14-D4A2-45BE-AE22-29923DD99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STURMOST and its partners turn product data into better experiences.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515552B-3384-4A44-9AB6-B1CE74B40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Responsible intelligence can improve discovery, activation, safety, and retention.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1FC7BB-59F0-4942-8A2B-73EC5FB84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81250"/>
            <a:ext cx="1866900" cy="15240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3BCC97-6441-46FE-9B76-3281A1D73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609850"/>
            <a:ext cx="533400" cy="533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BE99C5E-DAE6-4A49-95DD-E307E0EA6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7241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1DFF54-28FB-4A94-8A6C-F82FA1497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314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Discover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3A36A4-9E5A-43EC-BF21-AE263B8DF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38550"/>
            <a:ext cx="1562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75" b="0" i="0">
                <a:solidFill>
                  <a:srgbClr val="526680"/>
                </a:solidFill>
              </a:defRPr>
            </a:pPr>
            <a:r>
              <a:rPr sz="975" b="0" i="0">
                <a:solidFill>
                  <a:srgbClr val="526680"/>
                </a:solidFill>
              </a:rPr>
              <a:t>Personalized opportunities, products, and recommendations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A9427E-00CF-4BC8-9B8B-D4FD93805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381250"/>
            <a:ext cx="1866900" cy="15240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05AC51-C420-4FD4-B2A3-96C9326865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609850"/>
            <a:ext cx="533400" cy="533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4F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F3E12E-12A5-4943-800E-7A4E11BF7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7241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72549D-7D53-4235-8B68-989A483A6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28950" y="3314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Activate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9DE685B-F6A6-47D0-AED4-3EAED0488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09900" y="3638550"/>
            <a:ext cx="1562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75" b="0" i="0">
                <a:solidFill>
                  <a:srgbClr val="526680"/>
                </a:solidFill>
              </a:defRPr>
            </a:pPr>
            <a:r>
              <a:rPr sz="975" b="0" i="0">
                <a:solidFill>
                  <a:srgbClr val="526680"/>
                </a:solidFill>
              </a:rPr>
              <a:t>Faster onboarding and helpful guidance at the moment of need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DD54FD-17F2-4493-AE63-8EED4E338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2381250"/>
            <a:ext cx="1866900" cy="15240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CDC5FE3-F439-4379-AB21-7F6357F390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609850"/>
            <a:ext cx="533400" cy="533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CC728A-F803-4D8F-A2CE-0314CC87B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95950" y="27241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F1022FB-24D8-4AD1-A4CD-22686E2BB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00650" y="3314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Protect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2168F79-E545-4951-80B3-E4486C732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638550"/>
            <a:ext cx="1562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75" b="0" i="0">
                <a:solidFill>
                  <a:srgbClr val="526680"/>
                </a:solidFill>
              </a:defRPr>
            </a:pPr>
            <a:r>
              <a:rPr sz="975" b="0" i="0">
                <a:solidFill>
                  <a:srgbClr val="526680"/>
                </a:solidFill>
              </a:rPr>
              <a:t>Moderation, fraud, and abuse signals across products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CC9015-742B-4C9C-9621-6906C2AD9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00900" y="2381250"/>
            <a:ext cx="1866900" cy="15240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71EDF7-07A8-47A4-8C65-375826D2F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609850"/>
            <a:ext cx="533400" cy="533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4F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A220435-BCFB-4161-8C86-66CD0F7E3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27241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5128E6-4139-4F23-B6D9-1DDCE9B29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72350" y="3314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Assist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909228F-5B67-4470-ADC6-B83BC68DB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3638550"/>
            <a:ext cx="1562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75" b="0" i="0">
                <a:solidFill>
                  <a:srgbClr val="526680"/>
                </a:solidFill>
              </a:defRPr>
            </a:pPr>
            <a:r>
              <a:rPr sz="975" b="0" i="0">
                <a:solidFill>
                  <a:srgbClr val="526680"/>
                </a:solidFill>
              </a:rPr>
              <a:t>Support, speech, and workflow automation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33B0F4B-594F-4D19-9E27-0D8F724FA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72600" y="2381250"/>
            <a:ext cx="1866900" cy="15240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C57BC9-9627-469D-AB7F-C6579CB61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2609850"/>
            <a:ext cx="533400" cy="5334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0FF8F52-2C1C-4E12-B230-618A28105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39350" y="2724150"/>
            <a:ext cx="533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650" b="1" i="0">
                <a:solidFill>
                  <a:srgbClr val="FFFFFF"/>
                </a:solidFill>
              </a:defRPr>
            </a:pPr>
            <a:r>
              <a:rPr sz="1650" b="1" i="0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4BFB96E-0EDE-44CE-A4EB-AFDF7AA84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44050" y="33147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Improve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B56F8D66-A406-4988-9FF9-544121D97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38550"/>
            <a:ext cx="1562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0000"/>
              </a:lnSpc>
              <a:buNone/>
              <a:defRPr sz="975" b="0" i="0">
                <a:solidFill>
                  <a:srgbClr val="526680"/>
                </a:solidFill>
              </a:defRPr>
            </a:pPr>
            <a:r>
              <a:rPr sz="975" b="0" i="0">
                <a:solidFill>
                  <a:srgbClr val="526680"/>
                </a:solidFill>
              </a:rPr>
              <a:t>Measurable feedback loops that strengthen retention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576661F-728C-4C1C-877B-0B266B2E57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00200" y="4400550"/>
            <a:ext cx="89916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0EC9E8"/>
            </a:solidFill>
            <a:prstDash val="solid"/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E68CD51-9E01-4B84-93BB-A9BC5FDC6C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610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1555D6"/>
                </a:solidFill>
              </a:defRPr>
            </a:pPr>
            <a:r>
              <a:rPr sz="1050" b="1" i="0">
                <a:solidFill>
                  <a:srgbClr val="1555D6"/>
                </a:solidFill>
              </a:rPr>
              <a:t>discover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229A47BD-FC50-42E6-8E62-0B637DC8E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625" y="4610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1555D6"/>
                </a:solidFill>
              </a:defRPr>
            </a:pPr>
            <a:r>
              <a:rPr sz="1050" b="1" i="0">
                <a:solidFill>
                  <a:srgbClr val="1555D6"/>
                </a:solidFill>
              </a:rPr>
              <a:t>activate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E630F1AB-BED9-4718-AF14-A4973CD8F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5875" y="4610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1555D6"/>
                </a:solidFill>
              </a:defRPr>
            </a:pPr>
            <a:r>
              <a:rPr sz="1050" b="1" i="0">
                <a:solidFill>
                  <a:srgbClr val="1555D6"/>
                </a:solidFill>
              </a:rPr>
              <a:t>protect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CF3E157C-A908-412F-9EDF-72A7B2747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72325" y="4610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1555D6"/>
                </a:solidFill>
              </a:defRPr>
            </a:pPr>
            <a:r>
              <a:rPr sz="1050" b="1" i="0">
                <a:solidFill>
                  <a:srgbClr val="1555D6"/>
                </a:solidFill>
              </a:rPr>
              <a:t>assist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6EFB91F3-9A54-4DD1-832A-32F71E888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91625" y="4610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1555D6"/>
                </a:solidFill>
              </a:defRPr>
            </a:pPr>
            <a:r>
              <a:rPr sz="1050" b="1" i="0">
                <a:solidFill>
                  <a:srgbClr val="1555D6"/>
                </a:solidFill>
              </a:rPr>
              <a:t>improve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AB06E765-E778-4EB8-BDBA-4D768FBA4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34000"/>
            <a:ext cx="10839450" cy="400050"/>
          </a:xfrm>
          <a:prstGeom xmlns:a="http://schemas.openxmlformats.org/drawingml/2006/main" prst="roundRect">
            <a:avLst>
              <a:gd name="adj" fmla="val 33333"/>
            </a:avLst>
          </a:prstGeom>
          <a:solidFill xmlns:a="http://schemas.openxmlformats.org/drawingml/2006/main">
            <a:srgbClr val="102A5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4693355-40AB-434C-86F8-BBFF1FFE9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448300"/>
            <a:ext cx="104584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1" i="0">
                <a:solidFill>
                  <a:srgbClr val="FFFFFF"/>
                </a:solidFill>
              </a:defRPr>
            </a:pPr>
            <a:r>
              <a:rPr sz="1125" b="1" i="0">
                <a:solidFill>
                  <a:srgbClr val="FFFFFF"/>
                </a:solidFill>
              </a:rPr>
              <a:t>Measure quality, safety, latency, cost, and user outcomes.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2AAF1209-5D78-49F6-BC2F-C58F89088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AA01ECB7-4214-477B-A68C-26EBD1AB26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73596260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57DE115B-A770-4A15-A1F3-D54FB10ED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TRUST AND GOVERNANCE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85104A-7ABB-4BAF-B08C-4984C55E0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We will scale AI without compromising trust.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38AEE4A-05D1-42FB-8926-F32EBFA44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Human review remains the control point for finance, dating, safety, identity, and customer promises.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D6F390-A72D-496C-B04A-E2ED50BD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5095875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6884A-EF58-45A2-AE04-7B12E06DF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200275"/>
            <a:ext cx="304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0B1FB8-6F4D-46FB-A508-0375156379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1336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Facts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992DC6-BECA-4A10-BCA9-9E47CCA71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237172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Product claims match the live product and approved source material.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1A9F0F-21D0-429F-AEED-4B69363F2D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2000250"/>
            <a:ext cx="5095875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066CD7-9E23-4FB4-A671-818A7A261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200275"/>
            <a:ext cx="304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CF7598-2D59-484C-A3B5-023B419743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21336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Rights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0A2921D-E898-4CDB-A2C5-39ABCC1CE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237172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Use STURMOST-owned logos, approved footage, and cleared media.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4F42C7-14CF-41DD-91B9-F750066A2C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52750"/>
            <a:ext cx="5095875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A2D5A0-0A91-45E1-A167-53D700B4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52775"/>
            <a:ext cx="304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C9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9B0656C-C9E5-4202-9FC3-5DB0D790C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086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Consent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97C400-D6EA-4B00-89D6-0E3E559C6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332422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Protect people, voices, likenesses, and sensitive user stories.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D22C58-F9AE-4F06-A921-7D9673493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2952750"/>
            <a:ext cx="5095875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994ABF-CC83-4DD6-8E75-42803E3CA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152775"/>
            <a:ext cx="304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EC9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D7ABB9E-524F-48EB-9050-610EE49E9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086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Safety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259CF36-5F1B-4A28-86A4-181894413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332422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Keep financial, dating, and companion content age-appropriate and responsible.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61DE15-2E6F-4E1E-A33A-9730084D1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05250"/>
            <a:ext cx="5095875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3AB34F-EB47-4CF4-846B-89A3277B1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05275"/>
            <a:ext cx="304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4F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786F0FF-D7FB-4E24-AB2F-AD0B4AF05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0386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Review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E317C5-3417-4198-B169-BD45B2E71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90650" y="427672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Human sign-off before publishing high-risk or customer-facing assets.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BBD811-2395-42AE-98B4-41FF30186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57925" y="3905250"/>
            <a:ext cx="5095875" cy="723900"/>
          </a:xfrm>
          <a:prstGeom xmlns:a="http://schemas.openxmlformats.org/drawingml/2006/main" prst="roundRect">
            <a:avLst>
              <a:gd name="adj" fmla="val 21053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930D4B5-001B-4669-BCD9-8999BB817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4105275"/>
            <a:ext cx="304800" cy="3048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E34F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818EDB5-020A-4D4F-9195-AF534D9A5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40386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0233F"/>
                </a:solidFill>
              </a:defRPr>
            </a:pPr>
            <a:r>
              <a:rPr sz="1275" b="1" i="0">
                <a:solidFill>
                  <a:srgbClr val="10233F"/>
                </a:solidFill>
              </a:rPr>
              <a:t>Learning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0C5D135-325A-4428-9526-E0E119043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62775" y="4276725"/>
            <a:ext cx="4095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526680"/>
                </a:solidFill>
              </a:defRPr>
            </a:pPr>
            <a:r>
              <a:rPr sz="1050" b="0" i="0">
                <a:solidFill>
                  <a:srgbClr val="526680"/>
                </a:solidFill>
              </a:rPr>
              <a:t>Document what performs and update templates instead of repeating errors.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8E2D5EE-6DD9-4112-8C2C-F12F2FAA8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10839450" cy="590550"/>
          </a:xfrm>
          <a:prstGeom xmlns:a="http://schemas.openxmlformats.org/drawingml/2006/main" prst="roundRect">
            <a:avLst>
              <a:gd name="adj" fmla="val 25806"/>
            </a:avLst>
          </a:prstGeom>
          <a:solidFill xmlns:a="http://schemas.openxmlformats.org/drawingml/2006/main">
            <a:srgbClr val="FFF6E3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0A85DDDB-B2D6-4D9E-9C71-46436EC84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334000"/>
            <a:ext cx="101536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7D5B18"/>
                </a:solidFill>
              </a:defRPr>
            </a:pPr>
            <a:r>
              <a:rPr sz="1275" b="1" i="0">
                <a:solidFill>
                  <a:srgbClr val="7D5B18"/>
                </a:solidFill>
              </a:rPr>
              <a:t>Our goal is responsible scale: faster production, clearer communication, and stronger human accountability.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5DD8EE2D-A123-46F7-936D-38B90D136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E1D761C8-9881-4CAE-AD9E-E0F57C66F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71621045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9F2FE58B-EBB0-4272-BA10-A36DCB687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BUSINESS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0DD63-4044-4472-A0F8-3C60AE3C0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STURMOST can compound revenue across products and services.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61D938D-7A7F-471B-AA5A-8A952C6D9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Product income funds distribution; services fund execution; partnership capital accelerates the portfolio.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26344C-1A5E-4F36-A196-8ACE0EB12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38350"/>
            <a:ext cx="108394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77C3F51-CC7C-46AD-9C5E-8F44F8293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220980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0EC9E8"/>
                </a:solidFill>
              </a:defRPr>
            </a:pPr>
            <a:r>
              <a:rPr sz="1350" b="1" i="0">
                <a:solidFill>
                  <a:srgbClr val="0EC9E8"/>
                </a:solidFill>
              </a:rPr>
              <a:t>Product revenue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938818-900A-4ED9-BE29-1C7C7B763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2190750"/>
            <a:ext cx="762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Premium subscriptions, gifts, paid features, wallet and transaction services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7CD135-2243-47DC-AA62-A3B56A871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0"/>
            <a:ext cx="108394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7AC901-0C36-49E3-8316-59A5E2B2CB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0289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1555D6"/>
                </a:solidFill>
              </a:defRPr>
            </a:pPr>
            <a:r>
              <a:rPr sz="1350" b="1" i="0">
                <a:solidFill>
                  <a:srgbClr val="1555D6"/>
                </a:solidFill>
              </a:rPr>
              <a:t>Platform revenue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955D76-D9EF-46F3-8ABE-0801F12D1F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009900"/>
            <a:ext cx="762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Brytoq service credits, publishing, visibility boosts, compliance, and marketplace activity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C82F1E-32C8-4A79-B4BC-551721BC2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76650"/>
            <a:ext cx="108394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7DB9E8B-A9D2-4EC6-BCA5-F4AB0ED6B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384810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4169E1"/>
                </a:solidFill>
              </a:defRPr>
            </a:pPr>
            <a:r>
              <a:rPr sz="1350" b="1" i="0">
                <a:solidFill>
                  <a:srgbClr val="4169E1"/>
                </a:solidFill>
              </a:rPr>
              <a:t>Service revenue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E5D196-E6E5-4262-A1CD-E926E008C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829050"/>
            <a:ext cx="762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Custom software, mobile development, cloud, AI, and cybersecurity delivery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DF11B5E-5717-41E9-A756-20B0B5F53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95800"/>
            <a:ext cx="10839450" cy="628650"/>
          </a:xfrm>
          <a:prstGeom xmlns:a="http://schemas.openxmlformats.org/drawingml/2006/main" prst="roundRect">
            <a:avLst>
              <a:gd name="adj" fmla="val 24242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68FB09A-7B72-4A61-841B-B07E88D9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1550" y="4667250"/>
            <a:ext cx="2286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350" b="1" i="0">
                <a:solidFill>
                  <a:srgbClr val="E34F9A"/>
                </a:solidFill>
              </a:defRPr>
            </a:pPr>
            <a:r>
              <a:rPr sz="1350" b="1" i="0">
                <a:solidFill>
                  <a:srgbClr val="E34F9A"/>
                </a:solidFill>
              </a:rPr>
              <a:t>Strategic partnership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1DAA6C-B96D-41BC-9680-2592E5CC80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648200"/>
            <a:ext cx="7620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Distribution, enterprise deployments, co-development, strategic capital, and operating value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2ADCA5-FF63-4671-80FB-B461B0A58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0839450" cy="323850"/>
          </a:xfrm>
          <a:prstGeom xmlns:a="http://schemas.openxmlformats.org/drawingml/2006/main" prst="roundRect">
            <a:avLst>
              <a:gd name="adj" fmla="val 35294"/>
            </a:avLst>
          </a:prstGeom>
          <a:solidFill xmlns:a="http://schemas.openxmlformats.org/drawingml/2006/main">
            <a:srgbClr val="E6F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230578-5728-4398-977D-DC010F3F4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638800"/>
            <a:ext cx="10287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050" b="1" i="0">
                <a:solidFill>
                  <a:srgbClr val="102A56"/>
                </a:solidFill>
              </a:defRPr>
            </a:pPr>
            <a:r>
              <a:rPr sz="1050" b="1" i="0">
                <a:solidFill>
                  <a:srgbClr val="102A56"/>
                </a:solidFill>
              </a:rPr>
              <a:t>Up to 45% equity may be offered; allocation is based on the value a partner brings to STURMOST.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8FC2DA-8E68-4F40-B18F-A52B992AC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DD912C1-EAD8-43DA-A4EB-E22D53C638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56497733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102A5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F02E62DD-B4C8-4BC5-9846-4498191466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0EC9E8"/>
                </a:solidFill>
              </a:defRPr>
            </a:pPr>
            <a:r>
              <a:rPr sz="900" b="1" i="0">
                <a:solidFill>
                  <a:srgbClr val="0EC9E8"/>
                </a:solidFill>
              </a:rPr>
              <a:t>PARTNERSHIP 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FA5F8E-FECB-4CF9-9ABF-05B66933C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FFFFFF"/>
                </a:solidFill>
              </a:defRPr>
            </a:pPr>
            <a:r>
              <a:rPr sz="2850" b="1" i="0">
                <a:solidFill>
                  <a:srgbClr val="FFFFFF"/>
                </a:solidFill>
              </a:rPr>
              <a:t>Partners can help STURMOST scale responsibly.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3627A25-1A3C-421F-A931-236ED3A5D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D9E8FF"/>
                </a:solidFill>
              </a:defRPr>
            </a:pPr>
            <a:r>
              <a:rPr sz="1350" b="0" i="0">
                <a:solidFill>
                  <a:srgbClr val="D9E8FF"/>
                </a:solidFill>
              </a:rPr>
              <a:t>The right capital, technology, distribution, and guidance can turn our roadmap into compounding capability.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AE1605-DAFD-4E80-9986-D9D880C85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47875"/>
            <a:ext cx="685800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738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49B1A85-760E-44F6-8B7C-53E70086A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19075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EC9E8"/>
                </a:solidFill>
              </a:defRPr>
            </a:pPr>
            <a:r>
              <a:rPr sz="1275" b="1" i="0">
                <a:solidFill>
                  <a:srgbClr val="0EC9E8"/>
                </a:solidFill>
              </a:rPr>
              <a:t>Access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05C203-69B8-4A27-92F6-EAFDBEAE1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171700"/>
            <a:ext cx="487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E7F1FF"/>
                </a:solidFill>
              </a:defRPr>
            </a:pPr>
            <a:r>
              <a:rPr sz="1050" b="0" i="0">
                <a:solidFill>
                  <a:srgbClr val="E7F1FF"/>
                </a:solidFill>
              </a:rPr>
              <a:t>Capital and cloud resources plus developer tools for prototypes and pilots.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530381-E058-4E69-AE5F-7BE68675B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790825"/>
            <a:ext cx="685800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738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A0483D-689D-416B-B893-A2A3A0531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293370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EC9E8"/>
                </a:solidFill>
              </a:defRPr>
            </a:pPr>
            <a:r>
              <a:rPr sz="1275" b="1" i="0">
                <a:solidFill>
                  <a:srgbClr val="0EC9E8"/>
                </a:solidFill>
              </a:rPr>
              <a:t>Enablement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00AE549-AFD8-454F-A3C5-04B225DA3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2914650"/>
            <a:ext cx="487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E7F1FF"/>
                </a:solidFill>
              </a:defRPr>
            </a:pPr>
            <a:r>
              <a:rPr sz="1050" b="0" i="0">
                <a:solidFill>
                  <a:srgbClr val="E7F1FF"/>
                </a:solidFill>
              </a:rPr>
              <a:t>Partner training and technical guidance for our Africa-to-global team.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80B47A-6696-4FEC-8A0D-B3113D1B0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33775"/>
            <a:ext cx="685800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738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BA97C5-B05E-409E-ABE0-4ACFFEEBD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367665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EC9E8"/>
                </a:solidFill>
              </a:defRPr>
            </a:pPr>
            <a:r>
              <a:rPr sz="1275" b="1" i="0">
                <a:solidFill>
                  <a:srgbClr val="0EC9E8"/>
                </a:solidFill>
              </a:rPr>
              <a:t>Co-development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CDE9C9-0081-4C9D-8C3C-1A54D83C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3657600"/>
            <a:ext cx="487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E7F1FF"/>
                </a:solidFill>
              </a:defRPr>
            </a:pPr>
            <a:r>
              <a:rPr sz="1050" b="0" i="0">
                <a:solidFill>
                  <a:srgbClr val="E7F1FF"/>
                </a:solidFill>
              </a:rPr>
              <a:t>Validate Brytoq and Brystur workloads with partner infrastructure.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43CD4B-639A-4CC2-83C3-F4DA8B6F7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276725"/>
            <a:ext cx="6858000" cy="5334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17386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A9E96A0-3B70-4D61-9D22-53DFEA60E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3450" y="4419600"/>
            <a:ext cx="1238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0EC9E8"/>
                </a:solidFill>
              </a:defRPr>
            </a:pPr>
            <a:r>
              <a:rPr sz="1275" b="1" i="0">
                <a:solidFill>
                  <a:srgbClr val="0EC9E8"/>
                </a:solidFill>
              </a:rPr>
              <a:t>Scale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C051FC-7EE8-4159-B69E-4892E0A2E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4400550"/>
            <a:ext cx="4876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050" b="0" i="0">
                <a:solidFill>
                  <a:srgbClr val="E7F1FF"/>
                </a:solidFill>
              </a:defRPr>
            </a:pPr>
            <a:r>
              <a:rPr sz="1050" b="0" i="0">
                <a:solidFill>
                  <a:srgbClr val="E7F1FF"/>
                </a:solidFill>
              </a:rPr>
              <a:t>Explore optimized model serving and production deployment as usage grows.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FB2743-C7B7-4ED4-8AEC-25F1BD641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25" y="2047875"/>
            <a:ext cx="3286125" cy="3505200"/>
          </a:xfrm>
          <a:prstGeom xmlns:a="http://schemas.openxmlformats.org/drawingml/2006/main" prst="roundRect">
            <a:avLst>
              <a:gd name="adj" fmla="val 6957"/>
            </a:avLst>
          </a:prstGeom>
          <a:solidFill xmlns:a="http://schemas.openxmlformats.org/drawingml/2006/main">
            <a:srgbClr val="21447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9B0B16D-00FF-4347-A738-B10DC0C18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400300"/>
            <a:ext cx="26193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800" b="1" i="0">
                <a:solidFill>
                  <a:srgbClr val="FFFFFF"/>
                </a:solidFill>
              </a:defRPr>
            </a:pPr>
            <a:r>
              <a:rPr sz="1800" b="1" i="0">
                <a:solidFill>
                  <a:srgbClr val="FFFFFF"/>
                </a:solidFill>
              </a:rPr>
              <a:t>Why now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7FDAEF-74AE-43DC-AC89-207BADF3A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3048000"/>
            <a:ext cx="2619375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1425" b="0" i="0">
                <a:solidFill>
                  <a:srgbClr val="E7F1FF"/>
                </a:solidFill>
              </a:defRPr>
            </a:pPr>
            <a:r>
              <a:rPr sz="1425" b="0" i="0">
                <a:solidFill>
                  <a:srgbClr val="E7F1FF"/>
                </a:solidFill>
              </a:rPr>
              <a:t>STURMOST already has products, users, and a technical foundation. Partners can help us make the AI layer faster, safer, and more scalable.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B46E6E3-A0F5-4D50-B58F-43181A96D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572000"/>
            <a:ext cx="2619375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31598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CF1282B-8CBE-42BE-9F93-32044DAD7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4629150"/>
            <a:ext cx="2619375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 i="0">
                <a:solidFill>
                  <a:srgbClr val="BFE8FF"/>
                </a:solidFill>
              </a:defRPr>
            </a:pPr>
            <a:r>
              <a:rPr sz="825" b="1" i="0">
                <a:solidFill>
                  <a:srgbClr val="BFE8FF"/>
                </a:solidFill>
              </a:rPr>
              <a:t>Up to 45% equity pool · allocation follows partner value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0095E0B-4292-4F5C-B1C0-A5C465933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DDEBFF"/>
                </a:solidFill>
              </a:defRPr>
            </a:pPr>
            <a:r>
              <a:rPr sz="750" b="1" i="0">
                <a:solidFill>
                  <a:srgbClr val="DDEBFF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4CAA564-94C7-4EBC-81A2-12A18F59C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DDEBFF"/>
                </a:solidFill>
              </a:defRPr>
            </a:pPr>
            <a:r>
              <a:rPr sz="825" b="1" i="0">
                <a:solidFill>
                  <a:srgbClr val="DDEBFF"/>
                </a:solidFill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26967649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">
            <a:extLst xmlns:a="http://schemas.openxmlformats.org/drawingml/2006/main">
              <a:ext uri="{FF2B5EF4-FFF2-40B4-BE49-F238E27FC236}">
                <a16:creationId xmlns:a16="http://schemas.microsoft.com/office/drawing/2014/main" id="{AABD2DC1-7727-4895-8C78-F601F99A6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900" b="1" i="0">
                <a:solidFill>
                  <a:srgbClr val="1555D6"/>
                </a:solidFill>
              </a:defRPr>
            </a:pPr>
            <a:r>
              <a:rPr sz="900" b="1" i="0">
                <a:solidFill>
                  <a:srgbClr val="1555D6"/>
                </a:solidFill>
              </a:rPr>
              <a:t>EXECUTION PLAN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AADB3C-754F-4E49-A95A-8D2E93688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66750"/>
            <a:ext cx="10382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4000"/>
              </a:lnSpc>
              <a:buNone/>
              <a:defRPr sz="2850" b="1" i="0">
                <a:solidFill>
                  <a:srgbClr val="10233F"/>
                </a:solidFill>
              </a:defRPr>
            </a:pPr>
            <a:r>
              <a:rPr sz="2850" b="1" i="0">
                <a:solidFill>
                  <a:srgbClr val="10233F"/>
                </a:solidFill>
              </a:rPr>
              <a:t>The first year is about proving the AI foundation.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89CBA5-7E3F-4A26-AB64-E276627A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57300"/>
            <a:ext cx="10382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0000"/>
              </a:lnSpc>
              <a:buNone/>
              <a:defRPr sz="1350" b="0" i="0">
                <a:solidFill>
                  <a:srgbClr val="526680"/>
                </a:solidFill>
              </a:defRPr>
            </a:pPr>
            <a:r>
              <a:rPr sz="1350" b="0" i="0">
                <a:solidFill>
                  <a:srgbClr val="526680"/>
                </a:solidFill>
              </a:rPr>
              <a:t>We will start with high-value workloads, measure them rigorously, and scale what earns trust.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E63723A-A441-4ACB-8DEA-0EC65308B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2333625" cy="2057400"/>
          </a:xfrm>
          <a:prstGeom xmlns:a="http://schemas.openxmlformats.org/drawingml/2006/main" prst="roundRect">
            <a:avLst>
              <a:gd name="adj" fmla="val 9259"/>
            </a:avLst>
          </a:prstGeom>
          <a:solidFill xmlns:a="http://schemas.openxmlformats.org/drawingml/2006/main">
            <a:srgbClr val="EEF5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27F139-CD2E-40C3-8AF3-94D5E2AB0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2333625" cy="952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1555D6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A1DD7EF-0939-428C-86E9-C307DDE9F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1555D6"/>
                </a:solidFill>
              </a:defRPr>
            </a:pPr>
            <a:r>
              <a:rPr sz="1500" b="1" i="0">
                <a:solidFill>
                  <a:srgbClr val="1555D6"/>
                </a:solidFill>
              </a:rPr>
              <a:t>0–90 days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5AEC4E-16D4-4413-91D1-0041FBB9B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38500"/>
            <a:ext cx="190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Map workloads, secure data, choose pilots, and align partner resources.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319EC50-D66F-41CB-97DD-5CC1C1E11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2343150"/>
            <a:ext cx="2333625" cy="2057400"/>
          </a:xfrm>
          <a:prstGeom xmlns:a="http://schemas.openxmlformats.org/drawingml/2006/main" prst="roundRect">
            <a:avLst>
              <a:gd name="adj" fmla="val 92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E439E8-1DFF-4A27-A6D9-25900EBA8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0425" y="2343150"/>
            <a:ext cx="2333625" cy="952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0EC9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BACBE9-52E1-4939-AFB0-3EF69DECD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27241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1555D6"/>
                </a:solidFill>
              </a:defRPr>
            </a:pPr>
            <a:r>
              <a:rPr sz="1500" b="1" i="0">
                <a:solidFill>
                  <a:srgbClr val="1555D6"/>
                </a:solidFill>
              </a:rPr>
              <a:t>3–6 months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21B3806-9B60-4300-8461-066CD97103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9975" y="3238500"/>
            <a:ext cx="190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Prototype Brytoq, Cloud Companion, and analytics workloads.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1B1C24-F543-4F4A-AC91-82FE486E5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343150"/>
            <a:ext cx="2333625" cy="2057400"/>
          </a:xfrm>
          <a:prstGeom xmlns:a="http://schemas.openxmlformats.org/drawingml/2006/main" prst="roundRect">
            <a:avLst>
              <a:gd name="adj" fmla="val 92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12213F-FAF1-4E1F-BDC3-CE5F0438F3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343150"/>
            <a:ext cx="2333625" cy="952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E34F9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E93EE39-F101-49B2-9AF9-C21F58FB4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27241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1555D6"/>
                </a:solidFill>
              </a:defRPr>
            </a:pPr>
            <a:r>
              <a:rPr sz="1500" b="1" i="0">
                <a:solidFill>
                  <a:srgbClr val="1555D6"/>
                </a:solidFill>
              </a:rPr>
              <a:t>6–12 months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B8A6A9-76C8-49A0-B813-B47BB33F8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3238500"/>
            <a:ext cx="190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Evaluate serving cost, latency, safety, and launch production pilots.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B671072-78B3-411B-A611-168FBCB4E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343150"/>
            <a:ext cx="2333625" cy="2057400"/>
          </a:xfrm>
          <a:prstGeom xmlns:a="http://schemas.openxmlformats.org/drawingml/2006/main" prst="roundRect">
            <a:avLst>
              <a:gd name="adj" fmla="val 925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7E4F6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6CD0282-E932-4FE0-A6F6-AF8D5A7BF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343150"/>
            <a:ext cx="2333625" cy="95250"/>
          </a:xfrm>
          <a:prstGeom xmlns:a="http://schemas.openxmlformats.org/drawingml/2006/main" prst="roundRect">
            <a:avLst>
              <a:gd name="adj" fmla="val 40000"/>
            </a:avLst>
          </a:prstGeom>
          <a:solidFill xmlns:a="http://schemas.openxmlformats.org/drawingml/2006/main">
            <a:srgbClr val="F2B84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4AC430B-CDE8-471F-8650-2F2061B8B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24150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500" b="1" i="0">
                <a:solidFill>
                  <a:srgbClr val="1555D6"/>
                </a:solidFill>
              </a:defRPr>
            </a:pPr>
            <a:r>
              <a:rPr sz="1500" b="1" i="0">
                <a:solidFill>
                  <a:srgbClr val="1555D6"/>
                </a:solidFill>
              </a:rPr>
              <a:t>Beyond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5A7AB73-2CA8-42AD-A137-E72B98AE72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238500"/>
            <a:ext cx="19050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125" b="0" i="0">
                <a:solidFill>
                  <a:srgbClr val="526680"/>
                </a:solidFill>
              </a:defRPr>
            </a:pPr>
            <a:r>
              <a:rPr sz="1125" b="0" i="0">
                <a:solidFill>
                  <a:srgbClr val="526680"/>
                </a:solidFill>
              </a:rPr>
              <a:t>Expand Brystur and offer partner-enabled AI services to enterprises.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B6127A-6404-4CC0-B291-75569CAEB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10839450" cy="533400"/>
          </a:xfrm>
          <a:prstGeom xmlns:a="http://schemas.openxmlformats.org/drawingml/2006/main" prst="roundRect">
            <a:avLst>
              <a:gd name="adj" fmla="val 28571"/>
            </a:avLst>
          </a:prstGeom>
          <a:solidFill xmlns:a="http://schemas.openxmlformats.org/drawingml/2006/main">
            <a:srgbClr val="F4F8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40CAEB-CC2B-4634-BC4F-ED5802B4D0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10175"/>
            <a:ext cx="10287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1275" b="1" i="0">
                <a:solidFill>
                  <a:srgbClr val="102A56"/>
                </a:solidFill>
              </a:defRPr>
            </a:pPr>
            <a:r>
              <a:rPr sz="1275" b="1" i="0">
                <a:solidFill>
                  <a:srgbClr val="102A56"/>
                </a:solidFill>
              </a:rPr>
              <a:t>Success means reliable intelligence in real products—not a demo.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F7DDEA1-807F-4412-912A-C3E6D676A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FF493E-375B-4E19-B01C-7EBE4E1E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132428467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4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37b773146814a8e"/>
          <a:srcRect xmlns:a="http://schemas.openxmlformats.org/drawingml/2006/main" l="11891" t="0" r="1189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2BD745-53A3-426D-9452-032B6A4DC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3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01f66f400a4105"/>
          <a:srcRect xmlns:a="http://schemas.openxmlformats.org/drawingml/2006/main" l="25587" t="0" r="25587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4381500" y="0"/>
            <a:ext cx="7810500" cy="6858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47A2E1-9D31-47C1-8248-84CBC57AE5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858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A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5f53cda8fd4855"/>
          <a:stretch xmlns:a="http://schemas.openxmlformats.org/drawingml/2006/main"/>
        </p:blipFill>
        <p:spPr>
          <a:xfrm xmlns:a="http://schemas.openxmlformats.org/drawingml/2006/main">
            <a:off x="831091" y="666750"/>
            <a:ext cx="2043043" cy="704850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579EB4-6077-4EC9-8C28-05E9B486B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76450"/>
            <a:ext cx="6000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96000"/>
              </a:lnSpc>
              <a:buNone/>
              <a:defRPr sz="3300" b="1" i="0">
                <a:solidFill>
                  <a:srgbClr val="102A56"/>
                </a:solidFill>
              </a:defRPr>
            </a:pPr>
            <a:r>
              <a:rPr sz="3300" b="1" i="0">
                <a:solidFill>
                  <a:srgbClr val="102A56"/>
                </a:solidFill>
              </a:rPr>
              <a:t>Let’s make the next chapter visible.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063AFA7-79B3-4C16-8082-7048E0E32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95650"/>
            <a:ext cx="5143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800" b="1" i="0">
                <a:solidFill>
                  <a:srgbClr val="1555D6"/>
                </a:solidFill>
              </a:defRPr>
            </a:pPr>
            <a:r>
              <a:rPr sz="1800" b="1" i="0">
                <a:solidFill>
                  <a:srgbClr val="1555D6"/>
                </a:solidFill>
              </a:rPr>
              <a:t>STURMOST is ready to build with aligned partners.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FD2708-66CD-47BE-9DF9-EB9A5B94A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91000"/>
            <a:ext cx="4000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10233F"/>
                </a:solidFill>
              </a:defRPr>
            </a:pPr>
            <a:r>
              <a:rPr sz="1350" b="0" i="0">
                <a:solidFill>
                  <a:srgbClr val="10233F"/>
                </a:solidFill>
              </a:rPr>
              <a:t>Partnerships: partnerships@sturmost.com</a:t>
            </a:r>
          </a:p>
          <a:p xmlns:a="http://schemas.openxmlformats.org/drawingml/2006/main">
            <a:pPr algn="l">
              <a:lnSpc>
                <a:spcPct val="118000"/>
              </a:lnSpc>
              <a:buNone/>
              <a:defRPr sz="1350" b="0" i="0">
                <a:solidFill>
                  <a:srgbClr val="10233F"/>
                </a:solidFill>
              </a:defRPr>
            </a:pPr>
            <a:r>
              <a:rPr sz="1350" b="0" i="0">
                <a:solidFill>
                  <a:srgbClr val="10233F"/>
                </a:solidFill>
              </a:rPr>
              <a:t>Company: sturmost.com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1896D7-A27E-46F5-87F1-9BEC37181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72100"/>
            <a:ext cx="2476500" cy="26670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DDEBFF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25F87C2-3945-4DC7-B44F-56DCCD920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29250"/>
            <a:ext cx="24765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lnSpc>
                <a:spcPct val="108000"/>
              </a:lnSpc>
              <a:buNone/>
              <a:defRPr sz="825" b="1" i="0">
                <a:solidFill>
                  <a:srgbClr val="1555D6"/>
                </a:solidFill>
              </a:defRPr>
            </a:pPr>
            <a:r>
              <a:rPr sz="825" b="1" i="0">
                <a:solidFill>
                  <a:srgbClr val="1555D6"/>
                </a:solidFill>
              </a:rPr>
              <a:t>STURMOST · Investor &amp; partner deck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86EDAB-079A-4795-B4C0-081A1B8D1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8763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750" b="1" i="0">
                <a:solidFill>
                  <a:srgbClr val="7890B0"/>
                </a:solidFill>
              </a:defRPr>
            </a:pPr>
            <a:r>
              <a:rPr sz="750" b="1" i="0">
                <a:solidFill>
                  <a:srgbClr val="7890B0"/>
                </a:solidFill>
              </a:rPr>
              <a:t>STURMOST TECHNOLOGIES LTD  ·  London + Nairobi  ·  Investor &amp; partner deck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DB474B-7900-44FF-A20C-1BC927E463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553200"/>
            <a:ext cx="4000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r">
              <a:lnSpc>
                <a:spcPct val="108000"/>
              </a:lnSpc>
              <a:buNone/>
              <a:defRPr sz="825" b="1" i="0">
                <a:solidFill>
                  <a:srgbClr val="7890B0"/>
                </a:solidFill>
              </a:defRPr>
            </a:pPr>
            <a:r>
              <a:rPr sz="825" b="1" i="0">
                <a:solidFill>
                  <a:srgbClr val="7890B0"/>
                </a:solidFill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3025137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2026-10-19T17:54:35.4030000Z</dcterms:created>
  <dcterms:modified xsi:type="dcterms:W3CDTF">2026-10-19T17:54:35.4030000Z</dcterms:modified>
</coreProperties>
</file>